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96" r:id="rId2"/>
    <p:sldMasterId id="2147483708" r:id="rId3"/>
  </p:sldMasterIdLst>
  <p:notesMasterIdLst>
    <p:notesMasterId r:id="rId14"/>
  </p:notesMasterIdLst>
  <p:sldIdLst>
    <p:sldId id="646" r:id="rId4"/>
    <p:sldId id="611" r:id="rId5"/>
    <p:sldId id="649" r:id="rId6"/>
    <p:sldId id="643" r:id="rId7"/>
    <p:sldId id="652" r:id="rId8"/>
    <p:sldId id="650" r:id="rId9"/>
    <p:sldId id="656" r:id="rId10"/>
    <p:sldId id="610" r:id="rId11"/>
    <p:sldId id="613" r:id="rId12"/>
    <p:sldId id="65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a:srgbClr val="404040"/>
    <a:srgbClr val="B5D6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1390" autoAdjust="0"/>
    <p:restoredTop sz="77003" autoAdjust="0"/>
  </p:normalViewPr>
  <p:slideViewPr>
    <p:cSldViewPr snapToGrid="0">
      <p:cViewPr varScale="1">
        <p:scale>
          <a:sx n="85" d="100"/>
          <a:sy n="85" d="100"/>
        </p:scale>
        <p:origin x="1716" y="84"/>
      </p:cViewPr>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40:08.718"/>
    </inkml:context>
    <inkml:brush xml:id="br0">
      <inkml:brushProperty name="width" value="0.05" units="cm"/>
      <inkml:brushProperty name="height" value="0.05" units="cm"/>
    </inkml:brush>
  </inkml:definitions>
  <inkml:trace contextRef="#ctx0" brushRef="#br0">54 0 4370,'0'0'3185,"0"0"-4881,0 0-33,0 0 1265,-53 27-561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09:29.530"/>
    </inkml:context>
    <inkml:brush xml:id="br0">
      <inkml:brushProperty name="width" value="0.05" units="cm"/>
      <inkml:brushProperty name="height" value="0.05" units="cm"/>
    </inkml:brush>
  </inkml:definitions>
  <inkml:trace contextRef="#ctx0" brushRef="#br0">1 0 13798,'0'0'-1328,"0"0"-1970,0 0 641,0 0-192</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4:59.091"/>
    </inkml:context>
    <inkml:brush xml:id="br0">
      <inkml:brushProperty name="width" value="0.05" units="cm"/>
      <inkml:brushProperty name="height" value="0.05" units="cm"/>
    </inkml:brush>
  </inkml:definitions>
  <inkml:trace contextRef="#ctx0" brushRef="#br0">-635 131 10165,'0'0'-320,"0"0"-1169,0 0 448,0 0 289,0 0-945,0 0 465,0 0 495,0-26-2160</inkml:trace>
  <inkml:trace contextRef="#ctx0" brushRef="#br0" timeOffset="-1296">0 27 11509,'0'0'-1296,"0"0"127,0 0-592,0 0-15,0 0 543,0 0 112,0-27 97</inkml:trace>
  <inkml:trace contextRef="#ctx0" brushRef="#br0" timeOffset="-1120">0 26 4690,'-53'26'3458,"53"-26"-3426,0 0-16,0 0 0,0 0-16,0 0-208,0 0-305,0 0-607,0 0-689,0 0 304,0 0 577</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2.722"/>
    </inkml:context>
    <inkml:brush xml:id="br0">
      <inkml:brushProperty name="width" value="0.05" units="cm"/>
      <inkml:brushProperty name="height" value="0.05" units="cm"/>
    </inkml:brush>
  </inkml:definitions>
  <inkml:trace contextRef="#ctx0" brushRef="#br0">-660 28 13734,'0'0'-496,"0"0"0,0 0 224,0 0 176,27 0 16,-27 0-433,0 27-959,0-27-2018</inkml:trace>
  <inkml:trace contextRef="#ctx0" brushRef="#br0" timeOffset="-869">1 1 10581,'0'0'240,"0"0"-192,0 0 384,0 0-128,0 0-224,0 0-112,0 0-1120,0 0-2626</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04-25T22:39:15.575"/>
    </inkml:context>
    <inkml:brush xml:id="br0">
      <inkml:brushProperty name="width" value="0.05" units="cm"/>
      <inkml:brushProperty name="height" value="0.05" units="cm"/>
    </inkml:brush>
  </inkml:definitions>
  <inkml:trace contextRef="#ctx0" brushRef="#br0">79 0 16776,'0'0'-993,"0"0"561,0 0-288,0 0 304,-26 0-689,-1 0-1632,1 0-2081</inkml:trace>
</inkml:ink>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jp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74A190-501B-471E-89BE-87B531465B0E}" type="datetimeFigureOut">
              <a:rPr lang="en-US" smtClean="0"/>
              <a:t>2/25/2021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15772A-0908-4840-85AC-410D383F841F}" type="slidenum">
              <a:rPr lang="en-US" smtClean="0"/>
              <a:t>‹#›</a:t>
            </a:fld>
            <a:endParaRPr lang="en-US" dirty="0"/>
          </a:p>
        </p:txBody>
      </p:sp>
    </p:spTree>
    <p:extLst>
      <p:ext uri="{BB962C8B-B14F-4D97-AF65-F5344CB8AC3E}">
        <p14:creationId xmlns:p14="http://schemas.microsoft.com/office/powerpoint/2010/main" val="30235269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key potential use cases for TCPro.</a:t>
            </a:r>
          </a:p>
        </p:txBody>
      </p:sp>
      <p:sp>
        <p:nvSpPr>
          <p:cNvPr id="4" name="Slide Number Placeholder 3"/>
          <p:cNvSpPr>
            <a:spLocks noGrp="1"/>
          </p:cNvSpPr>
          <p:nvPr>
            <p:ph type="sldNum" sz="quarter" idx="5"/>
          </p:nvPr>
        </p:nvSpPr>
        <p:spPr/>
        <p:txBody>
          <a:bodyPr/>
          <a:lstStyle/>
          <a:p>
            <a:fld id="{3515772A-0908-4840-85AC-410D383F841F}" type="slidenum">
              <a:rPr lang="en-US" smtClean="0"/>
              <a:t>1</a:t>
            </a:fld>
            <a:endParaRPr lang="en-US" dirty="0"/>
          </a:p>
        </p:txBody>
      </p:sp>
    </p:spTree>
    <p:extLst>
      <p:ext uri="{BB962C8B-B14F-4D97-AF65-F5344CB8AC3E}">
        <p14:creationId xmlns:p14="http://schemas.microsoft.com/office/powerpoint/2010/main" val="2660799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is a schematic on how TCPro models the reactions in an ex vivo assay well. </a:t>
            </a:r>
          </a:p>
          <a:p>
            <a:pPr lvl="0"/>
            <a:r>
              <a:rPr lang="en-US" sz="1200" dirty="0"/>
              <a:t>Overall, we modelled the mechanisms of immune cell activities using Nonlinear Ordinary Differential Equations</a:t>
            </a:r>
          </a:p>
          <a:p>
            <a:pPr lvl="0"/>
            <a:r>
              <a:rPr lang="en-US" sz="1200" dirty="0"/>
              <a:t>And the model parameters were obtained from published </a:t>
            </a:r>
            <a:r>
              <a:rPr lang="en-US" sz="1200" i="1" dirty="0"/>
              <a:t>in vitro </a:t>
            </a:r>
            <a:r>
              <a:rPr lang="en-US" sz="1200" dirty="0"/>
              <a:t>data and typical immunogenicity ex vivo assay protocols.</a:t>
            </a:r>
          </a:p>
          <a:p>
            <a:pPr lvl="0"/>
            <a:r>
              <a:rPr lang="en-US" sz="1200" dirty="0"/>
              <a:t>Now let me explain these in more detail.</a:t>
            </a:r>
          </a:p>
          <a:p>
            <a:endParaRPr lang="en-US" dirty="0"/>
          </a:p>
          <a:p>
            <a:endParaRPr lang="en-US" dirty="0"/>
          </a:p>
        </p:txBody>
      </p:sp>
      <p:sp>
        <p:nvSpPr>
          <p:cNvPr id="4" name="Slide Number Placeholder 3"/>
          <p:cNvSpPr>
            <a:spLocks noGrp="1"/>
          </p:cNvSpPr>
          <p:nvPr>
            <p:ph type="sldNum" sz="quarter" idx="5"/>
          </p:nvPr>
        </p:nvSpPr>
        <p:spPr/>
        <p:txBody>
          <a:bodyPr/>
          <a:lstStyle/>
          <a:p>
            <a:fld id="{3515772A-0908-4840-85AC-410D383F841F}" type="slidenum">
              <a:rPr lang="en-US" smtClean="0"/>
              <a:t>2</a:t>
            </a:fld>
            <a:endParaRPr lang="en-US"/>
          </a:p>
        </p:txBody>
      </p:sp>
    </p:spTree>
    <p:extLst>
      <p:ext uri="{BB962C8B-B14F-4D97-AF65-F5344CB8AC3E}">
        <p14:creationId xmlns:p14="http://schemas.microsoft.com/office/powerpoint/2010/main" val="20253226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 got the typical ranges for the counts of different cells in PBMC from a flow-cytometry paper.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numbers of different PBMC types in an assay well are randomly selected for each virtual cohort member.</a:t>
            </a:r>
          </a:p>
          <a:p>
            <a:r>
              <a:rPr lang="en-US" dirty="0"/>
              <a:t>We model only the dendritic cells and CD4</a:t>
            </a:r>
            <a:r>
              <a:rPr lang="en-US" baseline="30000" dirty="0"/>
              <a:t>+</a:t>
            </a:r>
            <a:r>
              <a:rPr lang="en-US" dirty="0"/>
              <a:t> cells.</a:t>
            </a:r>
          </a:p>
          <a:p>
            <a:r>
              <a:rPr lang="en-US" dirty="0"/>
              <a:t>Cells can die or divide.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515772A-0908-4840-85AC-410D383F841F}" type="slidenum">
              <a:rPr lang="en-US" smtClean="0"/>
              <a:t>3</a:t>
            </a:fld>
            <a:endParaRPr lang="en-US" dirty="0"/>
          </a:p>
        </p:txBody>
      </p:sp>
    </p:spTree>
    <p:extLst>
      <p:ext uri="{BB962C8B-B14F-4D97-AF65-F5344CB8AC3E}">
        <p14:creationId xmlns:p14="http://schemas.microsoft.com/office/powerpoint/2010/main" val="1179825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With this opportunity, I’d like to give a quick shout out to the developers of the Chen model, because the majority of the antigen presentation mechanisms in TCPro is derived from the ideas from their work. If it wasn’t for their code availability, wonderful documentation and their helping hand at a couple of meetings, I wouldn’t be here talking about TCPro today.</a:t>
            </a:r>
          </a:p>
          <a:p>
            <a:pPr marL="0" indent="0">
              <a:buNone/>
            </a:pPr>
            <a:endParaRPr lang="en-US" sz="1200" b="1" dirty="0"/>
          </a:p>
          <a:p>
            <a:endParaRPr lang="en-US" dirty="0"/>
          </a:p>
        </p:txBody>
      </p:sp>
      <p:sp>
        <p:nvSpPr>
          <p:cNvPr id="4" name="Slide Number Placeholder 3"/>
          <p:cNvSpPr>
            <a:spLocks noGrp="1"/>
          </p:cNvSpPr>
          <p:nvPr>
            <p:ph type="sldNum" sz="quarter" idx="5"/>
          </p:nvPr>
        </p:nvSpPr>
        <p:spPr/>
        <p:txBody>
          <a:bodyPr/>
          <a:lstStyle/>
          <a:p>
            <a:fld id="{3515772A-0908-4840-85AC-410D383F841F}" type="slidenum">
              <a:rPr lang="en-US" smtClean="0"/>
              <a:t>4</a:t>
            </a:fld>
            <a:endParaRPr lang="en-US" dirty="0"/>
          </a:p>
        </p:txBody>
      </p:sp>
    </p:spTree>
    <p:extLst>
      <p:ext uri="{BB962C8B-B14F-4D97-AF65-F5344CB8AC3E}">
        <p14:creationId xmlns:p14="http://schemas.microsoft.com/office/powerpoint/2010/main" val="34370075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briefly the equations we have in TCPro model the following about the antigen presentation.</a:t>
            </a:r>
          </a:p>
        </p:txBody>
      </p:sp>
      <p:sp>
        <p:nvSpPr>
          <p:cNvPr id="4" name="Slide Number Placeholder 3"/>
          <p:cNvSpPr>
            <a:spLocks noGrp="1"/>
          </p:cNvSpPr>
          <p:nvPr>
            <p:ph type="sldNum" sz="quarter" idx="5"/>
          </p:nvPr>
        </p:nvSpPr>
        <p:spPr/>
        <p:txBody>
          <a:bodyPr/>
          <a:lstStyle/>
          <a:p>
            <a:fld id="{3515772A-0908-4840-85AC-410D383F841F}" type="slidenum">
              <a:rPr lang="en-US" smtClean="0"/>
              <a:t>5</a:t>
            </a:fld>
            <a:endParaRPr lang="en-US" dirty="0"/>
          </a:p>
        </p:txBody>
      </p:sp>
    </p:spTree>
    <p:extLst>
      <p:ext uri="{BB962C8B-B14F-4D97-AF65-F5344CB8AC3E}">
        <p14:creationId xmlns:p14="http://schemas.microsoft.com/office/powerpoint/2010/main" val="916096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 is a list of cell behaviors we modelled.</a:t>
            </a:r>
          </a:p>
        </p:txBody>
      </p:sp>
      <p:sp>
        <p:nvSpPr>
          <p:cNvPr id="4" name="Slide Number Placeholder 3"/>
          <p:cNvSpPr>
            <a:spLocks noGrp="1"/>
          </p:cNvSpPr>
          <p:nvPr>
            <p:ph type="sldNum" sz="quarter" idx="5"/>
          </p:nvPr>
        </p:nvSpPr>
        <p:spPr/>
        <p:txBody>
          <a:bodyPr/>
          <a:lstStyle/>
          <a:p>
            <a:fld id="{3515772A-0908-4840-85AC-410D383F841F}" type="slidenum">
              <a:rPr lang="en-US" smtClean="0"/>
              <a:t>6</a:t>
            </a:fld>
            <a:endParaRPr lang="en-US" dirty="0"/>
          </a:p>
        </p:txBody>
      </p:sp>
    </p:spTree>
    <p:extLst>
      <p:ext uri="{BB962C8B-B14F-4D97-AF65-F5344CB8AC3E}">
        <p14:creationId xmlns:p14="http://schemas.microsoft.com/office/powerpoint/2010/main" val="36794630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TCPro makes projections for the cell counts in the proliferation assay and the ELISpot assay. We calculate stimulation indices based on the average ratio of the drug-responding cells (shown in solid) to the baseline (shown in dashed lines) at the last day of assaying (Day 8).</a:t>
            </a:r>
          </a:p>
        </p:txBody>
      </p:sp>
      <p:sp>
        <p:nvSpPr>
          <p:cNvPr id="4" name="Slide Number Placeholder 3"/>
          <p:cNvSpPr>
            <a:spLocks noGrp="1"/>
          </p:cNvSpPr>
          <p:nvPr>
            <p:ph type="sldNum" sz="quarter" idx="5"/>
          </p:nvPr>
        </p:nvSpPr>
        <p:spPr/>
        <p:txBody>
          <a:bodyPr/>
          <a:lstStyle/>
          <a:p>
            <a:fld id="{3515772A-0908-4840-85AC-410D383F841F}" type="slidenum">
              <a:rPr lang="en-US" smtClean="0"/>
              <a:t>7</a:t>
            </a:fld>
            <a:endParaRPr lang="en-US" dirty="0"/>
          </a:p>
        </p:txBody>
      </p:sp>
    </p:spTree>
    <p:extLst>
      <p:ext uri="{BB962C8B-B14F-4D97-AF65-F5344CB8AC3E}">
        <p14:creationId xmlns:p14="http://schemas.microsoft.com/office/powerpoint/2010/main" val="3514079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 is a schematic for the individual-level simulation workflow.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Using our mathematical model that describes an assay well, TCPro simulates the temporal dynamics of a patient’s helper T cells in artificial </a:t>
            </a:r>
            <a:r>
              <a:rPr lang="en-US" sz="1200" b="0" i="1" kern="1200" dirty="0">
                <a:solidFill>
                  <a:schemeClr val="tx1"/>
                </a:solidFill>
                <a:effectLst/>
                <a:latin typeface="+mn-lt"/>
                <a:ea typeface="+mn-ea"/>
                <a:cs typeface="+mn-cs"/>
              </a:rPr>
              <a:t>ex vivo</a:t>
            </a:r>
            <a:r>
              <a:rPr lang="en-US" sz="1200" b="0" i="0" kern="1200" dirty="0">
                <a:solidFill>
                  <a:schemeClr val="tx1"/>
                </a:solidFill>
                <a:effectLst/>
                <a:latin typeface="+mn-lt"/>
                <a:ea typeface="+mn-ea"/>
                <a:cs typeface="+mn-cs"/>
              </a:rPr>
              <a:t> assay wells in the presence and absence (baseline) of the biotherapeutic. By thresholding our stimulation index at 1.9, the workflow generates binary (yes/no) immunogenicity prediction for each individual much like the situation in the actual ex vivo assays.</a:t>
            </a:r>
            <a:endParaRPr lang="en-US" dirty="0"/>
          </a:p>
        </p:txBody>
      </p:sp>
      <p:sp>
        <p:nvSpPr>
          <p:cNvPr id="4" name="Slide Number Placeholder 3"/>
          <p:cNvSpPr>
            <a:spLocks noGrp="1"/>
          </p:cNvSpPr>
          <p:nvPr>
            <p:ph type="sldNum" sz="quarter" idx="5"/>
          </p:nvPr>
        </p:nvSpPr>
        <p:spPr/>
        <p:txBody>
          <a:bodyPr/>
          <a:lstStyle/>
          <a:p>
            <a:fld id="{3515772A-0908-4840-85AC-410D383F841F}" type="slidenum">
              <a:rPr lang="en-US" smtClean="0"/>
              <a:t>8</a:t>
            </a:fld>
            <a:endParaRPr lang="en-US"/>
          </a:p>
        </p:txBody>
      </p:sp>
    </p:spTree>
    <p:extLst>
      <p:ext uri="{BB962C8B-B14F-4D97-AF65-F5344CB8AC3E}">
        <p14:creationId xmlns:p14="http://schemas.microsoft.com/office/powerpoint/2010/main" val="17955889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at the population level, we simulate a number of virtual cohort members and calculate the percentage of those within the cohort whose cells are responsive to the drug that we used by way of evaluating the stimulation indices.</a:t>
            </a:r>
          </a:p>
        </p:txBody>
      </p:sp>
      <p:sp>
        <p:nvSpPr>
          <p:cNvPr id="4" name="Slide Number Placeholder 3"/>
          <p:cNvSpPr>
            <a:spLocks noGrp="1"/>
          </p:cNvSpPr>
          <p:nvPr>
            <p:ph type="sldNum" sz="quarter" idx="5"/>
          </p:nvPr>
        </p:nvSpPr>
        <p:spPr/>
        <p:txBody>
          <a:bodyPr/>
          <a:lstStyle/>
          <a:p>
            <a:fld id="{3515772A-0908-4840-85AC-410D383F841F}" type="slidenum">
              <a:rPr lang="en-US" smtClean="0"/>
              <a:t>9</a:t>
            </a:fld>
            <a:endParaRPr lang="en-US"/>
          </a:p>
        </p:txBody>
      </p:sp>
    </p:spTree>
    <p:extLst>
      <p:ext uri="{BB962C8B-B14F-4D97-AF65-F5344CB8AC3E}">
        <p14:creationId xmlns:p14="http://schemas.microsoft.com/office/powerpoint/2010/main" val="3945586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3.xml"/><Relationship Id="rId6" Type="http://schemas.openxmlformats.org/officeDocument/2006/relationships/image" Target="../media/image3.png"/><Relationship Id="rId11" Type="http://schemas.openxmlformats.org/officeDocument/2006/relationships/customXml" Target="../ink/ink5.xml"/><Relationship Id="rId5" Type="http://schemas.openxmlformats.org/officeDocument/2006/relationships/customXml" Target="../ink/ink2.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ustomXml" Target="../ink/ink4.xml"/></Relationships>
</file>

<file path=ppt/slideLayouts/_rels/slideLayout24.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7.png"/><Relationship Id="rId3" Type="http://schemas.openxmlformats.org/officeDocument/2006/relationships/customXml" Target="../ink/ink6.xml"/><Relationship Id="rId7" Type="http://schemas.openxmlformats.org/officeDocument/2006/relationships/customXml" Target="../ink/ink8.xml"/><Relationship Id="rId12"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3.xml"/><Relationship Id="rId6" Type="http://schemas.openxmlformats.org/officeDocument/2006/relationships/image" Target="../media/image3.png"/><Relationship Id="rId11" Type="http://schemas.openxmlformats.org/officeDocument/2006/relationships/customXml" Target="../ink/ink10.xml"/><Relationship Id="rId5" Type="http://schemas.openxmlformats.org/officeDocument/2006/relationships/customXml" Target="../ink/ink7.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ustomXml" Target="../ink/ink9.xml"/></Relationships>
</file>

<file path=ppt/slideLayouts/_rels/slideLayout25.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8.png"/><Relationship Id="rId3" Type="http://schemas.openxmlformats.org/officeDocument/2006/relationships/customXml" Target="../ink/ink11.xml"/><Relationship Id="rId7" Type="http://schemas.openxmlformats.org/officeDocument/2006/relationships/customXml" Target="../ink/ink13.xml"/><Relationship Id="rId12"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3.xml"/><Relationship Id="rId6" Type="http://schemas.openxmlformats.org/officeDocument/2006/relationships/image" Target="../media/image3.png"/><Relationship Id="rId11" Type="http://schemas.openxmlformats.org/officeDocument/2006/relationships/customXml" Target="../ink/ink15.xml"/><Relationship Id="rId5" Type="http://schemas.openxmlformats.org/officeDocument/2006/relationships/customXml" Target="../ink/ink12.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ustomXml" Target="../ink/ink14.xml"/></Relationships>
</file>

<file path=ppt/slideLayouts/_rels/slideLayout2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customXml" Target="../ink/ink16.xml"/><Relationship Id="rId7" Type="http://schemas.openxmlformats.org/officeDocument/2006/relationships/customXml" Target="../ink/ink18.xml"/><Relationship Id="rId12"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3.xml"/><Relationship Id="rId6" Type="http://schemas.openxmlformats.org/officeDocument/2006/relationships/image" Target="../media/image3.png"/><Relationship Id="rId11" Type="http://schemas.openxmlformats.org/officeDocument/2006/relationships/customXml" Target="../ink/ink20.xml"/><Relationship Id="rId5" Type="http://schemas.openxmlformats.org/officeDocument/2006/relationships/customXml" Target="../ink/ink17.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ustomXml" Target="../ink/ink19.xml"/></Relationships>
</file>

<file path=ppt/slideLayouts/_rels/slideLayout2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customXml" Target="../ink/ink21.xml"/><Relationship Id="rId7" Type="http://schemas.openxmlformats.org/officeDocument/2006/relationships/customXml" Target="../ink/ink23.xml"/><Relationship Id="rId12"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3.xml"/><Relationship Id="rId6" Type="http://schemas.openxmlformats.org/officeDocument/2006/relationships/image" Target="../media/image3.png"/><Relationship Id="rId11" Type="http://schemas.openxmlformats.org/officeDocument/2006/relationships/customXml" Target="../ink/ink25.xml"/><Relationship Id="rId5" Type="http://schemas.openxmlformats.org/officeDocument/2006/relationships/customXml" Target="../ink/ink22.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ustomXml" Target="../ink/ink2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016CAB01-BAB8-4BD5-B408-B80CC95305F9}" type="datetimeFigureOut">
              <a:rPr lang="en-US" smtClean="0"/>
              <a:t>2/25/2021</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0840053-9654-42D7-A0E8-C1ABD218AA22}"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8762030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6CAB01-BAB8-4BD5-B408-B80CC95305F9}" type="datetimeFigureOut">
              <a:rPr lang="en-US" smtClean="0"/>
              <a:t>2/25/2021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0840053-9654-42D7-A0E8-C1ABD218AA22}" type="slidenum">
              <a:rPr lang="en-US" smtClean="0"/>
              <a:t>‹#›</a:t>
            </a:fld>
            <a:endParaRPr lang="en-US" dirty="0"/>
          </a:p>
        </p:txBody>
      </p:sp>
    </p:spTree>
    <p:extLst>
      <p:ext uri="{BB962C8B-B14F-4D97-AF65-F5344CB8AC3E}">
        <p14:creationId xmlns:p14="http://schemas.microsoft.com/office/powerpoint/2010/main" val="2022603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6CAB01-BAB8-4BD5-B408-B80CC95305F9}" type="datetimeFigureOut">
              <a:rPr lang="en-US" smtClean="0"/>
              <a:t>2/25/2021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0840053-9654-42D7-A0E8-C1ABD218AA22}" type="slidenum">
              <a:rPr lang="en-US" smtClean="0"/>
              <a:t>‹#›</a:t>
            </a:fld>
            <a:endParaRPr lang="en-US" dirty="0"/>
          </a:p>
        </p:txBody>
      </p:sp>
    </p:spTree>
    <p:extLst>
      <p:ext uri="{BB962C8B-B14F-4D97-AF65-F5344CB8AC3E}">
        <p14:creationId xmlns:p14="http://schemas.microsoft.com/office/powerpoint/2010/main" val="25245471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094E7-74BB-4121-A4CB-6E35489039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5B48A4-6D65-44F5-909F-DA89E08FC2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481EE9-C780-4CA9-8B87-AF4FAC301C00}"/>
              </a:ext>
            </a:extLst>
          </p:cNvPr>
          <p:cNvSpPr>
            <a:spLocks noGrp="1"/>
          </p:cNvSpPr>
          <p:nvPr>
            <p:ph type="dt" sz="half" idx="10"/>
          </p:nvPr>
        </p:nvSpPr>
        <p:spPr/>
        <p:txBody>
          <a:bodyPr/>
          <a:lstStyle/>
          <a:p>
            <a:fld id="{9108B9F5-193E-4803-AEB9-2287FC2BE3F2}" type="datetimeFigureOut">
              <a:rPr lang="en-US" smtClean="0"/>
              <a:t>2/25/2021</a:t>
            </a:fld>
            <a:endParaRPr lang="en-US" dirty="0"/>
          </a:p>
        </p:txBody>
      </p:sp>
      <p:sp>
        <p:nvSpPr>
          <p:cNvPr id="5" name="Footer Placeholder 4">
            <a:extLst>
              <a:ext uri="{FF2B5EF4-FFF2-40B4-BE49-F238E27FC236}">
                <a16:creationId xmlns:a16="http://schemas.microsoft.com/office/drawing/2014/main" id="{08CFE91F-7EB1-4D92-BB13-AF768A237B6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8B8A171-7FF2-41C6-8DA4-6D558EB27D6E}"/>
              </a:ext>
            </a:extLst>
          </p:cNvPr>
          <p:cNvSpPr>
            <a:spLocks noGrp="1"/>
          </p:cNvSpPr>
          <p:nvPr>
            <p:ph type="sldNum" sz="quarter" idx="12"/>
          </p:nvPr>
        </p:nvSpPr>
        <p:spPr/>
        <p:txBody>
          <a:bodyPr/>
          <a:lstStyle/>
          <a:p>
            <a:fld id="{16F89EB6-8DAF-48E6-BFFD-B829EE64BD1E}" type="slidenum">
              <a:rPr lang="en-US" smtClean="0"/>
              <a:t>‹#›</a:t>
            </a:fld>
            <a:endParaRPr lang="en-US" dirty="0"/>
          </a:p>
        </p:txBody>
      </p:sp>
    </p:spTree>
    <p:extLst>
      <p:ext uri="{BB962C8B-B14F-4D97-AF65-F5344CB8AC3E}">
        <p14:creationId xmlns:p14="http://schemas.microsoft.com/office/powerpoint/2010/main" val="42092624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0873B-5873-45F8-AE70-632AFA0E2B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16E087-F342-49FB-B1D7-E56F688CA36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EEF449-3868-4347-B6E3-0693BAA48CDB}"/>
              </a:ext>
            </a:extLst>
          </p:cNvPr>
          <p:cNvSpPr>
            <a:spLocks noGrp="1"/>
          </p:cNvSpPr>
          <p:nvPr>
            <p:ph type="dt" sz="half" idx="10"/>
          </p:nvPr>
        </p:nvSpPr>
        <p:spPr/>
        <p:txBody>
          <a:bodyPr/>
          <a:lstStyle/>
          <a:p>
            <a:fld id="{9108B9F5-193E-4803-AEB9-2287FC2BE3F2}" type="datetimeFigureOut">
              <a:rPr lang="en-US" smtClean="0"/>
              <a:t>2/25/2021</a:t>
            </a:fld>
            <a:endParaRPr lang="en-US" dirty="0"/>
          </a:p>
        </p:txBody>
      </p:sp>
      <p:sp>
        <p:nvSpPr>
          <p:cNvPr id="5" name="Footer Placeholder 4">
            <a:extLst>
              <a:ext uri="{FF2B5EF4-FFF2-40B4-BE49-F238E27FC236}">
                <a16:creationId xmlns:a16="http://schemas.microsoft.com/office/drawing/2014/main" id="{17DFE6CA-2DDA-4828-9721-F8883E9E011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EB748B4-0201-4034-B8CA-B5F1BD77D702}"/>
              </a:ext>
            </a:extLst>
          </p:cNvPr>
          <p:cNvSpPr>
            <a:spLocks noGrp="1"/>
          </p:cNvSpPr>
          <p:nvPr>
            <p:ph type="sldNum" sz="quarter" idx="12"/>
          </p:nvPr>
        </p:nvSpPr>
        <p:spPr/>
        <p:txBody>
          <a:bodyPr/>
          <a:lstStyle/>
          <a:p>
            <a:fld id="{16F89EB6-8DAF-48E6-BFFD-B829EE64BD1E}" type="slidenum">
              <a:rPr lang="en-US" smtClean="0"/>
              <a:t>‹#›</a:t>
            </a:fld>
            <a:endParaRPr lang="en-US" dirty="0"/>
          </a:p>
        </p:txBody>
      </p:sp>
    </p:spTree>
    <p:extLst>
      <p:ext uri="{BB962C8B-B14F-4D97-AF65-F5344CB8AC3E}">
        <p14:creationId xmlns:p14="http://schemas.microsoft.com/office/powerpoint/2010/main" val="16982624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6C5F2-ED21-42B9-94DB-C1A6E46D77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3ED234D-E4BF-4F31-8291-06A8DF264F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5E37169-1D87-4784-8153-224BA1974BCC}"/>
              </a:ext>
            </a:extLst>
          </p:cNvPr>
          <p:cNvSpPr>
            <a:spLocks noGrp="1"/>
          </p:cNvSpPr>
          <p:nvPr>
            <p:ph type="dt" sz="half" idx="10"/>
          </p:nvPr>
        </p:nvSpPr>
        <p:spPr/>
        <p:txBody>
          <a:bodyPr/>
          <a:lstStyle/>
          <a:p>
            <a:fld id="{9108B9F5-193E-4803-AEB9-2287FC2BE3F2}" type="datetimeFigureOut">
              <a:rPr lang="en-US" smtClean="0"/>
              <a:t>2/25/2021</a:t>
            </a:fld>
            <a:endParaRPr lang="en-US" dirty="0"/>
          </a:p>
        </p:txBody>
      </p:sp>
      <p:sp>
        <p:nvSpPr>
          <p:cNvPr id="5" name="Footer Placeholder 4">
            <a:extLst>
              <a:ext uri="{FF2B5EF4-FFF2-40B4-BE49-F238E27FC236}">
                <a16:creationId xmlns:a16="http://schemas.microsoft.com/office/drawing/2014/main" id="{0BFCAC1B-B6FE-43AA-BEA1-64963A8AAE6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B5898DD-3114-4227-9D97-EF857CF2F2D9}"/>
              </a:ext>
            </a:extLst>
          </p:cNvPr>
          <p:cNvSpPr>
            <a:spLocks noGrp="1"/>
          </p:cNvSpPr>
          <p:nvPr>
            <p:ph type="sldNum" sz="quarter" idx="12"/>
          </p:nvPr>
        </p:nvSpPr>
        <p:spPr/>
        <p:txBody>
          <a:bodyPr/>
          <a:lstStyle/>
          <a:p>
            <a:fld id="{16F89EB6-8DAF-48E6-BFFD-B829EE64BD1E}" type="slidenum">
              <a:rPr lang="en-US" smtClean="0"/>
              <a:t>‹#›</a:t>
            </a:fld>
            <a:endParaRPr lang="en-US" dirty="0"/>
          </a:p>
        </p:txBody>
      </p:sp>
    </p:spTree>
    <p:extLst>
      <p:ext uri="{BB962C8B-B14F-4D97-AF65-F5344CB8AC3E}">
        <p14:creationId xmlns:p14="http://schemas.microsoft.com/office/powerpoint/2010/main" val="41491883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A2573-11A5-4A40-A396-15E101C621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58CCC4-44D6-452B-948F-A624853BD33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82A73B-91E9-41D3-8314-FD554985955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90A27B1-E0C3-40D1-AA78-0074FC0DDAEE}"/>
              </a:ext>
            </a:extLst>
          </p:cNvPr>
          <p:cNvSpPr>
            <a:spLocks noGrp="1"/>
          </p:cNvSpPr>
          <p:nvPr>
            <p:ph type="dt" sz="half" idx="10"/>
          </p:nvPr>
        </p:nvSpPr>
        <p:spPr/>
        <p:txBody>
          <a:bodyPr/>
          <a:lstStyle/>
          <a:p>
            <a:fld id="{9108B9F5-193E-4803-AEB9-2287FC2BE3F2}" type="datetimeFigureOut">
              <a:rPr lang="en-US" smtClean="0"/>
              <a:t>2/25/2021</a:t>
            </a:fld>
            <a:endParaRPr lang="en-US" dirty="0"/>
          </a:p>
        </p:txBody>
      </p:sp>
      <p:sp>
        <p:nvSpPr>
          <p:cNvPr id="6" name="Footer Placeholder 5">
            <a:extLst>
              <a:ext uri="{FF2B5EF4-FFF2-40B4-BE49-F238E27FC236}">
                <a16:creationId xmlns:a16="http://schemas.microsoft.com/office/drawing/2014/main" id="{9B0EFF9F-7B36-4593-92B2-3FC41AB34AA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EEFC965-5672-4A8F-8C9D-646FE3F6B664}"/>
              </a:ext>
            </a:extLst>
          </p:cNvPr>
          <p:cNvSpPr>
            <a:spLocks noGrp="1"/>
          </p:cNvSpPr>
          <p:nvPr>
            <p:ph type="sldNum" sz="quarter" idx="12"/>
          </p:nvPr>
        </p:nvSpPr>
        <p:spPr/>
        <p:txBody>
          <a:bodyPr/>
          <a:lstStyle/>
          <a:p>
            <a:fld id="{16F89EB6-8DAF-48E6-BFFD-B829EE64BD1E}" type="slidenum">
              <a:rPr lang="en-US" smtClean="0"/>
              <a:t>‹#›</a:t>
            </a:fld>
            <a:endParaRPr lang="en-US" dirty="0"/>
          </a:p>
        </p:txBody>
      </p:sp>
    </p:spTree>
    <p:extLst>
      <p:ext uri="{BB962C8B-B14F-4D97-AF65-F5344CB8AC3E}">
        <p14:creationId xmlns:p14="http://schemas.microsoft.com/office/powerpoint/2010/main" val="36336278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D53DA-7C00-4381-B254-0CB2ACD353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80912C-4C5F-4CC2-AC2E-784BEB1104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AA24B29-00E7-4E5D-BDF2-7885A971CD8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9C7B21A-0482-4E88-9D8C-97390C3557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265F5CB-8E95-4D3D-B5EA-61362FD5A47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D5FF0A-B098-4961-B34E-9FFB43F7344A}"/>
              </a:ext>
            </a:extLst>
          </p:cNvPr>
          <p:cNvSpPr>
            <a:spLocks noGrp="1"/>
          </p:cNvSpPr>
          <p:nvPr>
            <p:ph type="dt" sz="half" idx="10"/>
          </p:nvPr>
        </p:nvSpPr>
        <p:spPr/>
        <p:txBody>
          <a:bodyPr/>
          <a:lstStyle/>
          <a:p>
            <a:fld id="{9108B9F5-193E-4803-AEB9-2287FC2BE3F2}" type="datetimeFigureOut">
              <a:rPr lang="en-US" smtClean="0"/>
              <a:t>2/25/2021</a:t>
            </a:fld>
            <a:endParaRPr lang="en-US" dirty="0"/>
          </a:p>
        </p:txBody>
      </p:sp>
      <p:sp>
        <p:nvSpPr>
          <p:cNvPr id="8" name="Footer Placeholder 7">
            <a:extLst>
              <a:ext uri="{FF2B5EF4-FFF2-40B4-BE49-F238E27FC236}">
                <a16:creationId xmlns:a16="http://schemas.microsoft.com/office/drawing/2014/main" id="{C89EC9DD-D1C5-42EF-81BB-D6DE3D1CE39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88CBD70-4B1B-45E6-830F-10E60A81B62A}"/>
              </a:ext>
            </a:extLst>
          </p:cNvPr>
          <p:cNvSpPr>
            <a:spLocks noGrp="1"/>
          </p:cNvSpPr>
          <p:nvPr>
            <p:ph type="sldNum" sz="quarter" idx="12"/>
          </p:nvPr>
        </p:nvSpPr>
        <p:spPr/>
        <p:txBody>
          <a:bodyPr/>
          <a:lstStyle/>
          <a:p>
            <a:fld id="{16F89EB6-8DAF-48E6-BFFD-B829EE64BD1E}" type="slidenum">
              <a:rPr lang="en-US" smtClean="0"/>
              <a:t>‹#›</a:t>
            </a:fld>
            <a:endParaRPr lang="en-US" dirty="0"/>
          </a:p>
        </p:txBody>
      </p:sp>
    </p:spTree>
    <p:extLst>
      <p:ext uri="{BB962C8B-B14F-4D97-AF65-F5344CB8AC3E}">
        <p14:creationId xmlns:p14="http://schemas.microsoft.com/office/powerpoint/2010/main" val="34698295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1A69B-9138-4C14-95ED-80FBFA30D8F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8512A46-46EA-4A35-9C5E-B9F62CBC9359}"/>
              </a:ext>
            </a:extLst>
          </p:cNvPr>
          <p:cNvSpPr>
            <a:spLocks noGrp="1"/>
          </p:cNvSpPr>
          <p:nvPr>
            <p:ph type="dt" sz="half" idx="10"/>
          </p:nvPr>
        </p:nvSpPr>
        <p:spPr/>
        <p:txBody>
          <a:bodyPr/>
          <a:lstStyle/>
          <a:p>
            <a:fld id="{9108B9F5-193E-4803-AEB9-2287FC2BE3F2}" type="datetimeFigureOut">
              <a:rPr lang="en-US" smtClean="0"/>
              <a:t>2/25/2021</a:t>
            </a:fld>
            <a:endParaRPr lang="en-US" dirty="0"/>
          </a:p>
        </p:txBody>
      </p:sp>
      <p:sp>
        <p:nvSpPr>
          <p:cNvPr id="4" name="Footer Placeholder 3">
            <a:extLst>
              <a:ext uri="{FF2B5EF4-FFF2-40B4-BE49-F238E27FC236}">
                <a16:creationId xmlns:a16="http://schemas.microsoft.com/office/drawing/2014/main" id="{CA04BDA5-161A-4E4E-B430-2652BE5DA55D}"/>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11B7646-7CB0-4FAE-ACCA-82EADC3EE123}"/>
              </a:ext>
            </a:extLst>
          </p:cNvPr>
          <p:cNvSpPr>
            <a:spLocks noGrp="1"/>
          </p:cNvSpPr>
          <p:nvPr>
            <p:ph type="sldNum" sz="quarter" idx="12"/>
          </p:nvPr>
        </p:nvSpPr>
        <p:spPr/>
        <p:txBody>
          <a:bodyPr/>
          <a:lstStyle/>
          <a:p>
            <a:fld id="{16F89EB6-8DAF-48E6-BFFD-B829EE64BD1E}" type="slidenum">
              <a:rPr lang="en-US" smtClean="0"/>
              <a:t>‹#›</a:t>
            </a:fld>
            <a:endParaRPr lang="en-US" dirty="0"/>
          </a:p>
        </p:txBody>
      </p:sp>
    </p:spTree>
    <p:extLst>
      <p:ext uri="{BB962C8B-B14F-4D97-AF65-F5344CB8AC3E}">
        <p14:creationId xmlns:p14="http://schemas.microsoft.com/office/powerpoint/2010/main" val="37552858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04B7DE-A7D0-435B-88F1-DD0CE7175D41}"/>
              </a:ext>
            </a:extLst>
          </p:cNvPr>
          <p:cNvSpPr>
            <a:spLocks noGrp="1"/>
          </p:cNvSpPr>
          <p:nvPr>
            <p:ph type="dt" sz="half" idx="10"/>
          </p:nvPr>
        </p:nvSpPr>
        <p:spPr/>
        <p:txBody>
          <a:bodyPr/>
          <a:lstStyle/>
          <a:p>
            <a:fld id="{9108B9F5-193E-4803-AEB9-2287FC2BE3F2}" type="datetimeFigureOut">
              <a:rPr lang="en-US" smtClean="0"/>
              <a:t>2/25/2021</a:t>
            </a:fld>
            <a:endParaRPr lang="en-US" dirty="0"/>
          </a:p>
        </p:txBody>
      </p:sp>
      <p:sp>
        <p:nvSpPr>
          <p:cNvPr id="3" name="Footer Placeholder 2">
            <a:extLst>
              <a:ext uri="{FF2B5EF4-FFF2-40B4-BE49-F238E27FC236}">
                <a16:creationId xmlns:a16="http://schemas.microsoft.com/office/drawing/2014/main" id="{5767B018-4D67-43A0-851A-7F2C24F08AD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EC483CE-AF54-489C-BDAB-D8956636A90C}"/>
              </a:ext>
            </a:extLst>
          </p:cNvPr>
          <p:cNvSpPr>
            <a:spLocks noGrp="1"/>
          </p:cNvSpPr>
          <p:nvPr>
            <p:ph type="sldNum" sz="quarter" idx="12"/>
          </p:nvPr>
        </p:nvSpPr>
        <p:spPr/>
        <p:txBody>
          <a:bodyPr/>
          <a:lstStyle/>
          <a:p>
            <a:fld id="{16F89EB6-8DAF-48E6-BFFD-B829EE64BD1E}" type="slidenum">
              <a:rPr lang="en-US" smtClean="0"/>
              <a:t>‹#›</a:t>
            </a:fld>
            <a:endParaRPr lang="en-US" dirty="0"/>
          </a:p>
        </p:txBody>
      </p:sp>
    </p:spTree>
    <p:extLst>
      <p:ext uri="{BB962C8B-B14F-4D97-AF65-F5344CB8AC3E}">
        <p14:creationId xmlns:p14="http://schemas.microsoft.com/office/powerpoint/2010/main" val="17382236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210CA-C9C2-4259-852E-2356B60732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AD5574-97E3-470B-A967-2BB82CB6D5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0ADAB6C-F1BD-419B-8621-681975A0B8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13321B9-1C19-4A34-B11F-2A11F826D745}"/>
              </a:ext>
            </a:extLst>
          </p:cNvPr>
          <p:cNvSpPr>
            <a:spLocks noGrp="1"/>
          </p:cNvSpPr>
          <p:nvPr>
            <p:ph type="dt" sz="half" idx="10"/>
          </p:nvPr>
        </p:nvSpPr>
        <p:spPr/>
        <p:txBody>
          <a:bodyPr/>
          <a:lstStyle/>
          <a:p>
            <a:fld id="{9108B9F5-193E-4803-AEB9-2287FC2BE3F2}" type="datetimeFigureOut">
              <a:rPr lang="en-US" smtClean="0"/>
              <a:t>2/25/2021</a:t>
            </a:fld>
            <a:endParaRPr lang="en-US" dirty="0"/>
          </a:p>
        </p:txBody>
      </p:sp>
      <p:sp>
        <p:nvSpPr>
          <p:cNvPr id="6" name="Footer Placeholder 5">
            <a:extLst>
              <a:ext uri="{FF2B5EF4-FFF2-40B4-BE49-F238E27FC236}">
                <a16:creationId xmlns:a16="http://schemas.microsoft.com/office/drawing/2014/main" id="{641316BF-C5C5-4D2A-A82B-5BE6EB6D799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4BC3876-67BA-4DB3-AC2E-D7B1D02F5017}"/>
              </a:ext>
            </a:extLst>
          </p:cNvPr>
          <p:cNvSpPr>
            <a:spLocks noGrp="1"/>
          </p:cNvSpPr>
          <p:nvPr>
            <p:ph type="sldNum" sz="quarter" idx="12"/>
          </p:nvPr>
        </p:nvSpPr>
        <p:spPr/>
        <p:txBody>
          <a:bodyPr/>
          <a:lstStyle/>
          <a:p>
            <a:fld id="{16F89EB6-8DAF-48E6-BFFD-B829EE64BD1E}" type="slidenum">
              <a:rPr lang="en-US" smtClean="0"/>
              <a:t>‹#›</a:t>
            </a:fld>
            <a:endParaRPr lang="en-US" dirty="0"/>
          </a:p>
        </p:txBody>
      </p:sp>
    </p:spTree>
    <p:extLst>
      <p:ext uri="{BB962C8B-B14F-4D97-AF65-F5344CB8AC3E}">
        <p14:creationId xmlns:p14="http://schemas.microsoft.com/office/powerpoint/2010/main" val="27072580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16CAB01-BAB8-4BD5-B408-B80CC95305F9}" type="datetimeFigureOut">
              <a:rPr lang="en-US" smtClean="0"/>
              <a:t>2/25/2021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0840053-9654-42D7-A0E8-C1ABD218AA22}" type="slidenum">
              <a:rPr lang="en-US" smtClean="0"/>
              <a:t>‹#›</a:t>
            </a:fld>
            <a:endParaRPr lang="en-US" dirty="0"/>
          </a:p>
        </p:txBody>
      </p:sp>
    </p:spTree>
    <p:extLst>
      <p:ext uri="{BB962C8B-B14F-4D97-AF65-F5344CB8AC3E}">
        <p14:creationId xmlns:p14="http://schemas.microsoft.com/office/powerpoint/2010/main" val="33206248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72E55-D358-4618-82E8-5F2B53A9BC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F44DB35-A582-4794-9CD7-9D49BFAC0E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058CCB81-9645-4795-935E-9BC414947D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9638783-E5B2-4A1A-B638-BBA94A409207}"/>
              </a:ext>
            </a:extLst>
          </p:cNvPr>
          <p:cNvSpPr>
            <a:spLocks noGrp="1"/>
          </p:cNvSpPr>
          <p:nvPr>
            <p:ph type="dt" sz="half" idx="10"/>
          </p:nvPr>
        </p:nvSpPr>
        <p:spPr/>
        <p:txBody>
          <a:bodyPr/>
          <a:lstStyle/>
          <a:p>
            <a:fld id="{9108B9F5-193E-4803-AEB9-2287FC2BE3F2}" type="datetimeFigureOut">
              <a:rPr lang="en-US" smtClean="0"/>
              <a:t>2/25/2021</a:t>
            </a:fld>
            <a:endParaRPr lang="en-US" dirty="0"/>
          </a:p>
        </p:txBody>
      </p:sp>
      <p:sp>
        <p:nvSpPr>
          <p:cNvPr id="6" name="Footer Placeholder 5">
            <a:extLst>
              <a:ext uri="{FF2B5EF4-FFF2-40B4-BE49-F238E27FC236}">
                <a16:creationId xmlns:a16="http://schemas.microsoft.com/office/drawing/2014/main" id="{9BC10ACE-82F1-4124-BB7E-C075D10CEAE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FE31AF6-7DD9-4FF8-A098-0A34B83EE8C4}"/>
              </a:ext>
            </a:extLst>
          </p:cNvPr>
          <p:cNvSpPr>
            <a:spLocks noGrp="1"/>
          </p:cNvSpPr>
          <p:nvPr>
            <p:ph type="sldNum" sz="quarter" idx="12"/>
          </p:nvPr>
        </p:nvSpPr>
        <p:spPr/>
        <p:txBody>
          <a:bodyPr/>
          <a:lstStyle/>
          <a:p>
            <a:fld id="{16F89EB6-8DAF-48E6-BFFD-B829EE64BD1E}" type="slidenum">
              <a:rPr lang="en-US" smtClean="0"/>
              <a:t>‹#›</a:t>
            </a:fld>
            <a:endParaRPr lang="en-US" dirty="0"/>
          </a:p>
        </p:txBody>
      </p:sp>
    </p:spTree>
    <p:extLst>
      <p:ext uri="{BB962C8B-B14F-4D97-AF65-F5344CB8AC3E}">
        <p14:creationId xmlns:p14="http://schemas.microsoft.com/office/powerpoint/2010/main" val="27938385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CB548-02A5-4F6B-B34F-21DB5A3AFD9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5953D22-C793-45F1-8B17-F2CB2800582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C4A382-FDCA-4775-B38B-DF00A8D6AE43}"/>
              </a:ext>
            </a:extLst>
          </p:cNvPr>
          <p:cNvSpPr>
            <a:spLocks noGrp="1"/>
          </p:cNvSpPr>
          <p:nvPr>
            <p:ph type="dt" sz="half" idx="10"/>
          </p:nvPr>
        </p:nvSpPr>
        <p:spPr/>
        <p:txBody>
          <a:bodyPr/>
          <a:lstStyle/>
          <a:p>
            <a:fld id="{9108B9F5-193E-4803-AEB9-2287FC2BE3F2}" type="datetimeFigureOut">
              <a:rPr lang="en-US" smtClean="0"/>
              <a:t>2/25/2021</a:t>
            </a:fld>
            <a:endParaRPr lang="en-US" dirty="0"/>
          </a:p>
        </p:txBody>
      </p:sp>
      <p:sp>
        <p:nvSpPr>
          <p:cNvPr id="5" name="Footer Placeholder 4">
            <a:extLst>
              <a:ext uri="{FF2B5EF4-FFF2-40B4-BE49-F238E27FC236}">
                <a16:creationId xmlns:a16="http://schemas.microsoft.com/office/drawing/2014/main" id="{FBA9D47E-1B64-4319-BE60-6942781E617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917A1FA-44A6-46E7-B1A1-2DFE33F4AC1C}"/>
              </a:ext>
            </a:extLst>
          </p:cNvPr>
          <p:cNvSpPr>
            <a:spLocks noGrp="1"/>
          </p:cNvSpPr>
          <p:nvPr>
            <p:ph type="sldNum" sz="quarter" idx="12"/>
          </p:nvPr>
        </p:nvSpPr>
        <p:spPr/>
        <p:txBody>
          <a:bodyPr/>
          <a:lstStyle/>
          <a:p>
            <a:fld id="{16F89EB6-8DAF-48E6-BFFD-B829EE64BD1E}" type="slidenum">
              <a:rPr lang="en-US" smtClean="0"/>
              <a:t>‹#›</a:t>
            </a:fld>
            <a:endParaRPr lang="en-US" dirty="0"/>
          </a:p>
        </p:txBody>
      </p:sp>
    </p:spTree>
    <p:extLst>
      <p:ext uri="{BB962C8B-B14F-4D97-AF65-F5344CB8AC3E}">
        <p14:creationId xmlns:p14="http://schemas.microsoft.com/office/powerpoint/2010/main" val="8962418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A1CF63-61D7-4CFD-8713-10E0401E99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408D98-2CF2-4A9C-ADBA-E9481A49B0C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9690D4-691F-441D-9987-47AB65F01ABE}"/>
              </a:ext>
            </a:extLst>
          </p:cNvPr>
          <p:cNvSpPr>
            <a:spLocks noGrp="1"/>
          </p:cNvSpPr>
          <p:nvPr>
            <p:ph type="dt" sz="half" idx="10"/>
          </p:nvPr>
        </p:nvSpPr>
        <p:spPr/>
        <p:txBody>
          <a:bodyPr/>
          <a:lstStyle/>
          <a:p>
            <a:fld id="{9108B9F5-193E-4803-AEB9-2287FC2BE3F2}" type="datetimeFigureOut">
              <a:rPr lang="en-US" smtClean="0"/>
              <a:t>2/25/2021</a:t>
            </a:fld>
            <a:endParaRPr lang="en-US" dirty="0"/>
          </a:p>
        </p:txBody>
      </p:sp>
      <p:sp>
        <p:nvSpPr>
          <p:cNvPr id="5" name="Footer Placeholder 4">
            <a:extLst>
              <a:ext uri="{FF2B5EF4-FFF2-40B4-BE49-F238E27FC236}">
                <a16:creationId xmlns:a16="http://schemas.microsoft.com/office/drawing/2014/main" id="{78DA74CA-C884-4351-A910-332CF2F21E1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46327B-4A26-456F-A330-DB0D7AA0AE4F}"/>
              </a:ext>
            </a:extLst>
          </p:cNvPr>
          <p:cNvSpPr>
            <a:spLocks noGrp="1"/>
          </p:cNvSpPr>
          <p:nvPr>
            <p:ph type="sldNum" sz="quarter" idx="12"/>
          </p:nvPr>
        </p:nvSpPr>
        <p:spPr/>
        <p:txBody>
          <a:bodyPr/>
          <a:lstStyle/>
          <a:p>
            <a:fld id="{16F89EB6-8DAF-48E6-BFFD-B829EE64BD1E}" type="slidenum">
              <a:rPr lang="en-US" smtClean="0"/>
              <a:t>‹#›</a:t>
            </a:fld>
            <a:endParaRPr lang="en-US" dirty="0"/>
          </a:p>
        </p:txBody>
      </p:sp>
    </p:spTree>
    <p:extLst>
      <p:ext uri="{BB962C8B-B14F-4D97-AF65-F5344CB8AC3E}">
        <p14:creationId xmlns:p14="http://schemas.microsoft.com/office/powerpoint/2010/main" val="39495894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BF408C-A3FE-427A-BCAC-49F0BEAE4F3E}"/>
              </a:ext>
            </a:extLst>
          </p:cNvPr>
          <p:cNvSpPr/>
          <p:nvPr userDrawn="1"/>
        </p:nvSpPr>
        <p:spPr>
          <a:xfrm>
            <a:off x="0" y="1"/>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A3BFFD68-E7DA-43A0-A762-8DE3799F6144}"/>
              </a:ext>
            </a:extLst>
          </p:cNvPr>
          <p:cNvSpPr>
            <a:spLocks noGrp="1"/>
          </p:cNvSpPr>
          <p:nvPr>
            <p:ph type="subTitle" idx="1"/>
          </p:nvPr>
        </p:nvSpPr>
        <p:spPr>
          <a:xfrm>
            <a:off x="1524000" y="1711415"/>
            <a:ext cx="9144000" cy="4021205"/>
          </a:xfrm>
        </p:spPr>
        <p:txBody>
          <a:bodyPr>
            <a:normAutofit/>
          </a:bodyPr>
          <a:lstStyle>
            <a:lvl1pPr marL="0" indent="0" algn="l">
              <a:buNone/>
              <a:defRPr sz="1300">
                <a:solidFill>
                  <a:schemeClr val="bg1"/>
                </a:solidFill>
                <a:latin typeface="Segoe UI Light" panose="020B0502040204020203"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p:sp>
        <p:nvSpPr>
          <p:cNvPr id="2" name="Title 1">
            <a:extLst>
              <a:ext uri="{FF2B5EF4-FFF2-40B4-BE49-F238E27FC236}">
                <a16:creationId xmlns:a16="http://schemas.microsoft.com/office/drawing/2014/main" id="{48DFEAF9-3C9A-4305-9782-3EE91C933D8A}"/>
              </a:ext>
            </a:extLst>
          </p:cNvPr>
          <p:cNvSpPr>
            <a:spLocks noGrp="1"/>
          </p:cNvSpPr>
          <p:nvPr>
            <p:ph type="ctrTitle" hasCustomPrompt="1"/>
          </p:nvPr>
        </p:nvSpPr>
        <p:spPr>
          <a:xfrm>
            <a:off x="1524000" y="1122363"/>
            <a:ext cx="9144000" cy="495232"/>
          </a:xfrm>
        </p:spPr>
        <p:txBody>
          <a:bodyPr anchor="t">
            <a:normAutofit/>
          </a:bodyPr>
          <a:lstStyle>
            <a:lvl1pPr algn="l">
              <a:defRPr sz="2600">
                <a:solidFill>
                  <a:srgbClr val="408E93"/>
                </a:solidFill>
                <a:latin typeface="Agency FB" panose="020B0503020202020204" pitchFamily="34" charset="0"/>
                <a:cs typeface="Segoe UI Light" panose="020B0502040204020203" pitchFamily="34" charset="0"/>
              </a:defRPr>
            </a:lvl1pPr>
          </a:lstStyle>
          <a:p>
            <a:r>
              <a:rPr lang="en-US"/>
              <a:t>CLICK TO EDIT MASTER TITLE STYLE</a:t>
            </a:r>
          </a:p>
        </p:txBody>
      </p:sp>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spTree>
    <p:extLst>
      <p:ext uri="{BB962C8B-B14F-4D97-AF65-F5344CB8AC3E}">
        <p14:creationId xmlns:p14="http://schemas.microsoft.com/office/powerpoint/2010/main" val="23338214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BF408C-A3FE-427A-BCAC-49F0BEAE4F3E}"/>
              </a:ext>
            </a:extLst>
          </p:cNvPr>
          <p:cNvSpPr/>
          <p:nvPr userDrawn="1"/>
        </p:nvSpPr>
        <p:spPr>
          <a:xfrm>
            <a:off x="0" y="1"/>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pic>
        <p:nvPicPr>
          <p:cNvPr id="11" name="Picture 10">
            <a:extLst>
              <a:ext uri="{FF2B5EF4-FFF2-40B4-BE49-F238E27FC236}">
                <a16:creationId xmlns:a16="http://schemas.microsoft.com/office/drawing/2014/main" id="{BD312742-FF8F-405A-9B03-FA3BE36135F5}"/>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a:blipFill>
            <a:blip r:embed="rId13"/>
            <a:stretch>
              <a:fillRect/>
            </a:stretch>
          </a:blipFill>
        </p:spPr>
      </p:pic>
      <p:sp>
        <p:nvSpPr>
          <p:cNvPr id="2" name="Title 1">
            <a:extLst>
              <a:ext uri="{FF2B5EF4-FFF2-40B4-BE49-F238E27FC236}">
                <a16:creationId xmlns:a16="http://schemas.microsoft.com/office/drawing/2014/main" id="{1FD6E10E-EE53-4F56-A34D-E5DD19FEECC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691856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BF408C-A3FE-427A-BCAC-49F0BEAE4F3E}"/>
              </a:ext>
            </a:extLst>
          </p:cNvPr>
          <p:cNvSpPr/>
          <p:nvPr userDrawn="1"/>
        </p:nvSpPr>
        <p:spPr>
          <a:xfrm>
            <a:off x="0" y="1"/>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sp>
        <p:nvSpPr>
          <p:cNvPr id="11" name="Subtitle 2">
            <a:extLst>
              <a:ext uri="{FF2B5EF4-FFF2-40B4-BE49-F238E27FC236}">
                <a16:creationId xmlns:a16="http://schemas.microsoft.com/office/drawing/2014/main" id="{34C0FACC-90E6-4A01-8792-8FA91B7D3E15}"/>
              </a:ext>
            </a:extLst>
          </p:cNvPr>
          <p:cNvSpPr>
            <a:spLocks noGrp="1"/>
          </p:cNvSpPr>
          <p:nvPr>
            <p:ph type="subTitle" idx="1" hasCustomPrompt="1"/>
          </p:nvPr>
        </p:nvSpPr>
        <p:spPr>
          <a:xfrm>
            <a:off x="963827" y="2543436"/>
            <a:ext cx="3760738" cy="4021205"/>
          </a:xfrm>
        </p:spPr>
        <p:txBody>
          <a:bodyPr>
            <a:normAutofit/>
          </a:bodyPr>
          <a:lstStyle>
            <a:lvl1pPr marL="0" indent="0" algn="l">
              <a:lnSpc>
                <a:spcPct val="110000"/>
              </a:lnSpc>
              <a:buNone/>
              <a:defRPr sz="1300">
                <a:solidFill>
                  <a:schemeClr val="bg1"/>
                </a:solidFill>
                <a:latin typeface="Segoe UI Light" panose="020B0502040204020203"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Power for the computers and scientific instruments onboard is provided by two 2.45 x 7.56m solar panels. The power generated by the panels is also used to charge six nickel-hydrogen batteries that provide power to the spacecraft for about 25 minutes per orbit while Hubble flies through the Earth’s shadow.</a:t>
            </a:r>
          </a:p>
        </p:txBody>
      </p:sp>
      <p:sp>
        <p:nvSpPr>
          <p:cNvPr id="12" name="Title 1">
            <a:extLst>
              <a:ext uri="{FF2B5EF4-FFF2-40B4-BE49-F238E27FC236}">
                <a16:creationId xmlns:a16="http://schemas.microsoft.com/office/drawing/2014/main" id="{884C55E0-4986-474A-BC74-1B4E8A2F7D16}"/>
              </a:ext>
            </a:extLst>
          </p:cNvPr>
          <p:cNvSpPr>
            <a:spLocks noGrp="1"/>
          </p:cNvSpPr>
          <p:nvPr>
            <p:ph type="ctrTitle" hasCustomPrompt="1"/>
          </p:nvPr>
        </p:nvSpPr>
        <p:spPr>
          <a:xfrm>
            <a:off x="963827" y="1921433"/>
            <a:ext cx="9144000" cy="495232"/>
          </a:xfrm>
        </p:spPr>
        <p:txBody>
          <a:bodyPr anchor="t">
            <a:normAutofit/>
          </a:bodyPr>
          <a:lstStyle>
            <a:lvl1pPr algn="l">
              <a:defRPr sz="2600">
                <a:solidFill>
                  <a:srgbClr val="408E93"/>
                </a:solidFill>
                <a:latin typeface="Agency FB" panose="020B0503020202020204" pitchFamily="34" charset="0"/>
                <a:cs typeface="Segoe UI Light" panose="020B0502040204020203" pitchFamily="34" charset="0"/>
              </a:defRPr>
            </a:lvl1pPr>
          </a:lstStyle>
          <a:p>
            <a:r>
              <a:rPr lang="en-US"/>
              <a:t>SOLAR PANELS</a:t>
            </a:r>
          </a:p>
        </p:txBody>
      </p:sp>
      <p:grpSp>
        <p:nvGrpSpPr>
          <p:cNvPr id="14" name="Group 13">
            <a:extLst>
              <a:ext uri="{FF2B5EF4-FFF2-40B4-BE49-F238E27FC236}">
                <a16:creationId xmlns:a16="http://schemas.microsoft.com/office/drawing/2014/main" id="{27E37D6D-34CE-4FE3-A6C6-4FC22C72F7A0}"/>
              </a:ext>
            </a:extLst>
          </p:cNvPr>
          <p:cNvGrpSpPr/>
          <p:nvPr userDrawn="1"/>
        </p:nvGrpSpPr>
        <p:grpSpPr>
          <a:xfrm>
            <a:off x="1013641" y="2259110"/>
            <a:ext cx="5513866" cy="276225"/>
            <a:chOff x="1557338" y="1458610"/>
            <a:chExt cx="5513866" cy="276225"/>
          </a:xfrm>
        </p:grpSpPr>
        <p:cxnSp>
          <p:nvCxnSpPr>
            <p:cNvPr id="15" name="Straight Connector 14">
              <a:extLst>
                <a:ext uri="{FF2B5EF4-FFF2-40B4-BE49-F238E27FC236}">
                  <a16:creationId xmlns:a16="http://schemas.microsoft.com/office/drawing/2014/main" id="{71CBDA1B-9FA8-429D-A07D-655D394A1C71}"/>
                </a:ext>
              </a:extLst>
            </p:cNvPr>
            <p:cNvCxnSpPr/>
            <p:nvPr/>
          </p:nvCxnSpPr>
          <p:spPr>
            <a:xfrm>
              <a:off x="1557338" y="1589020"/>
              <a:ext cx="5362574" cy="0"/>
            </a:xfrm>
            <a:prstGeom prst="line">
              <a:avLst/>
            </a:prstGeom>
            <a:ln>
              <a:solidFill>
                <a:schemeClr val="bg1"/>
              </a:solidFill>
              <a:prstDash val="sysDash"/>
              <a:tailEnd type="non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B5FBA15E-A7E6-483D-9298-EC007237A71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794979" y="1458610"/>
              <a:ext cx="276225" cy="276225"/>
            </a:xfrm>
            <a:prstGeom prst="rect">
              <a:avLst/>
            </a:prstGeom>
          </p:spPr>
        </p:pic>
      </p:grpSp>
    </p:spTree>
    <p:extLst>
      <p:ext uri="{BB962C8B-B14F-4D97-AF65-F5344CB8AC3E}">
        <p14:creationId xmlns:p14="http://schemas.microsoft.com/office/powerpoint/2010/main" val="40918299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3BFFD68-E7DA-43A0-A762-8DE3799F6144}"/>
              </a:ext>
            </a:extLst>
          </p:cNvPr>
          <p:cNvSpPr>
            <a:spLocks noGrp="1"/>
          </p:cNvSpPr>
          <p:nvPr>
            <p:ph type="subTitle" idx="1"/>
          </p:nvPr>
        </p:nvSpPr>
        <p:spPr>
          <a:xfrm>
            <a:off x="1524000" y="1711415"/>
            <a:ext cx="9144000" cy="4021205"/>
          </a:xfrm>
        </p:spPr>
        <p:txBody>
          <a:bodyPr>
            <a:normAutofit/>
          </a:bodyPr>
          <a:lstStyle>
            <a:lvl1pPr marL="0" indent="0" algn="l">
              <a:buNone/>
              <a:defRPr sz="1300">
                <a:solidFill>
                  <a:schemeClr val="bg1"/>
                </a:solidFill>
                <a:latin typeface="Segoe UI Light" panose="020B0502040204020203"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p:sp>
        <p:nvSpPr>
          <p:cNvPr id="2" name="Title 1">
            <a:extLst>
              <a:ext uri="{FF2B5EF4-FFF2-40B4-BE49-F238E27FC236}">
                <a16:creationId xmlns:a16="http://schemas.microsoft.com/office/drawing/2014/main" id="{48DFEAF9-3C9A-4305-9782-3EE91C933D8A}"/>
              </a:ext>
            </a:extLst>
          </p:cNvPr>
          <p:cNvSpPr>
            <a:spLocks noGrp="1"/>
          </p:cNvSpPr>
          <p:nvPr>
            <p:ph type="ctrTitle" hasCustomPrompt="1"/>
          </p:nvPr>
        </p:nvSpPr>
        <p:spPr>
          <a:xfrm>
            <a:off x="1524000" y="1122363"/>
            <a:ext cx="9144000" cy="495232"/>
          </a:xfrm>
        </p:spPr>
        <p:txBody>
          <a:bodyPr anchor="t">
            <a:normAutofit/>
          </a:bodyPr>
          <a:lstStyle>
            <a:lvl1pPr algn="l">
              <a:defRPr sz="2600">
                <a:solidFill>
                  <a:srgbClr val="408E93"/>
                </a:solidFill>
                <a:latin typeface="Agency FB" panose="020B0503020202020204" pitchFamily="34" charset="0"/>
                <a:cs typeface="Segoe UI Light" panose="020B0502040204020203" pitchFamily="34" charset="0"/>
              </a:defRPr>
            </a:lvl1pPr>
          </a:lstStyle>
          <a:p>
            <a:r>
              <a:rPr lang="en-US"/>
              <a:t>CLICK TO EDIT MASTER TITLE STYLE</a:t>
            </a:r>
          </a:p>
        </p:txBody>
      </p:sp>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sp>
        <p:nvSpPr>
          <p:cNvPr id="10" name="Rectangle 9">
            <a:extLst>
              <a:ext uri="{FF2B5EF4-FFF2-40B4-BE49-F238E27FC236}">
                <a16:creationId xmlns:a16="http://schemas.microsoft.com/office/drawing/2014/main" id="{C6BF408C-A3FE-427A-BCAC-49F0BEAE4F3E}"/>
              </a:ext>
            </a:extLst>
          </p:cNvPr>
          <p:cNvSpPr/>
          <p:nvPr userDrawn="1"/>
        </p:nvSpPr>
        <p:spPr>
          <a:xfrm>
            <a:off x="0" y="1"/>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5370725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3BFFD68-E7DA-43A0-A762-8DE3799F6144}"/>
              </a:ext>
            </a:extLst>
          </p:cNvPr>
          <p:cNvSpPr>
            <a:spLocks noGrp="1"/>
          </p:cNvSpPr>
          <p:nvPr>
            <p:ph type="subTitle" idx="1"/>
          </p:nvPr>
        </p:nvSpPr>
        <p:spPr>
          <a:xfrm>
            <a:off x="1524000" y="1711415"/>
            <a:ext cx="9144000" cy="4021205"/>
          </a:xfrm>
        </p:spPr>
        <p:txBody>
          <a:bodyPr>
            <a:normAutofit/>
          </a:bodyPr>
          <a:lstStyle>
            <a:lvl1pPr marL="0" indent="0" algn="l">
              <a:buNone/>
              <a:defRPr sz="1300">
                <a:solidFill>
                  <a:schemeClr val="bg1"/>
                </a:solidFill>
                <a:latin typeface="Segoe UI Light" panose="020B0502040204020203"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01441076-21A4-4AB0-A4C3-2CD86B085516}"/>
                  </a:ext>
                </a:extLst>
              </p14:cNvPr>
              <p14:cNvContentPartPr/>
              <p14:nvPr userDrawn="1"/>
            </p14:nvContentPartPr>
            <p14:xfrm>
              <a:off x="3285825" y="7305630"/>
              <a:ext cx="360" cy="360"/>
            </p14:xfrm>
          </p:contentPart>
        </mc:Choice>
        <mc:Fallback xmlns="">
          <p:pic>
            <p:nvPicPr>
              <p:cNvPr id="8" name="Ink 7">
                <a:extLst>
                  <a:ext uri="{FF2B5EF4-FFF2-40B4-BE49-F238E27FC236}">
                    <a16:creationId xmlns:a16="http://schemas.microsoft.com/office/drawing/2014/main" id="{01441076-21A4-4AB0-A4C3-2CD86B085516}"/>
                  </a:ext>
                </a:extLst>
              </p:cNvPr>
              <p:cNvPicPr/>
              <p:nvPr/>
            </p:nvPicPr>
            <p:blipFill>
              <a:blip r:embed="rId4"/>
              <a:stretch>
                <a:fillRect/>
              </a:stretch>
            </p:blipFill>
            <p:spPr>
              <a:xfrm>
                <a:off x="3276825" y="7296630"/>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9" name="Ink 8">
                <a:extLst>
                  <a:ext uri="{FF2B5EF4-FFF2-40B4-BE49-F238E27FC236}">
                    <a16:creationId xmlns:a16="http://schemas.microsoft.com/office/drawing/2014/main" id="{812E5E6F-A5EC-4FFE-BD32-F34737E4091E}"/>
                  </a:ext>
                </a:extLst>
              </p14:cNvPr>
              <p14:cNvContentPartPr/>
              <p14:nvPr userDrawn="1"/>
            </p14:nvContentPartPr>
            <p14:xfrm>
              <a:off x="2238300" y="1333470"/>
              <a:ext cx="228960" cy="47520"/>
            </p14:xfrm>
          </p:contentPart>
        </mc:Choice>
        <mc:Fallback xmlns="">
          <p:pic>
            <p:nvPicPr>
              <p:cNvPr id="9" name="Ink 8">
                <a:extLst>
                  <a:ext uri="{FF2B5EF4-FFF2-40B4-BE49-F238E27FC236}">
                    <a16:creationId xmlns:a16="http://schemas.microsoft.com/office/drawing/2014/main" id="{812E5E6F-A5EC-4FFE-BD32-F34737E4091E}"/>
                  </a:ext>
                </a:extLst>
              </p:cNvPr>
              <p:cNvPicPr/>
              <p:nvPr/>
            </p:nvPicPr>
            <p:blipFill>
              <a:blip r:embed="rId6"/>
              <a:stretch>
                <a:fillRect/>
              </a:stretch>
            </p:blipFill>
            <p:spPr>
              <a:xfrm>
                <a:off x="2229300" y="1324470"/>
                <a:ext cx="246600" cy="65160"/>
              </a:xfrm>
              <a:prstGeom prst="rect">
                <a:avLst/>
              </a:prstGeom>
            </p:spPr>
          </p:pic>
        </mc:Fallback>
      </mc:AlternateContent>
      <p:sp>
        <p:nvSpPr>
          <p:cNvPr id="2" name="Title 1">
            <a:extLst>
              <a:ext uri="{FF2B5EF4-FFF2-40B4-BE49-F238E27FC236}">
                <a16:creationId xmlns:a16="http://schemas.microsoft.com/office/drawing/2014/main" id="{48DFEAF9-3C9A-4305-9782-3EE91C933D8A}"/>
              </a:ext>
            </a:extLst>
          </p:cNvPr>
          <p:cNvSpPr>
            <a:spLocks noGrp="1"/>
          </p:cNvSpPr>
          <p:nvPr>
            <p:ph type="ctrTitle" hasCustomPrompt="1"/>
          </p:nvPr>
        </p:nvSpPr>
        <p:spPr>
          <a:xfrm>
            <a:off x="1524000" y="1122363"/>
            <a:ext cx="9144000" cy="495232"/>
          </a:xfrm>
        </p:spPr>
        <p:txBody>
          <a:bodyPr anchor="t">
            <a:normAutofit/>
          </a:bodyPr>
          <a:lstStyle>
            <a:lvl1pPr algn="l">
              <a:defRPr sz="2600">
                <a:solidFill>
                  <a:srgbClr val="408E93"/>
                </a:solidFill>
                <a:latin typeface="Agency FB" panose="020B0503020202020204" pitchFamily="34" charset="0"/>
                <a:cs typeface="Segoe UI Light" panose="020B0502040204020203" pitchFamily="34" charset="0"/>
              </a:defRPr>
            </a:lvl1pPr>
          </a:lstStyle>
          <a:p>
            <a:r>
              <a:rPr lang="en-US"/>
              <a:t>CLICK TO EDIT MASTER TITLE STYLE</a:t>
            </a:r>
          </a:p>
        </p:txBody>
      </p:sp>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A1E4DA85-F019-4E90-A6AA-7043F3D87AD7}"/>
                  </a:ext>
                </a:extLst>
              </p14:cNvPr>
              <p14:cNvContentPartPr/>
              <p14:nvPr userDrawn="1"/>
            </p14:nvContentPartPr>
            <p14:xfrm>
              <a:off x="5810220" y="4838430"/>
              <a:ext cx="238320" cy="19440"/>
            </p14:xfrm>
          </p:contentPart>
        </mc:Choice>
        <mc:Fallback xmlns="">
          <p:pic>
            <p:nvPicPr>
              <p:cNvPr id="13" name="Ink 12">
                <a:extLst>
                  <a:ext uri="{FF2B5EF4-FFF2-40B4-BE49-F238E27FC236}">
                    <a16:creationId xmlns:a16="http://schemas.microsoft.com/office/drawing/2014/main" id="{A1E4DA85-F019-4E90-A6AA-7043F3D87AD7}"/>
                  </a:ext>
                </a:extLst>
              </p:cNvPr>
              <p:cNvPicPr/>
              <p:nvPr/>
            </p:nvPicPr>
            <p:blipFill>
              <a:blip r:embed="rId8"/>
              <a:stretch>
                <a:fillRect/>
              </a:stretch>
            </p:blipFill>
            <p:spPr>
              <a:xfrm>
                <a:off x="5801220" y="4829594"/>
                <a:ext cx="255960" cy="3675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9" name="Ink 18">
                <a:extLst>
                  <a:ext uri="{FF2B5EF4-FFF2-40B4-BE49-F238E27FC236}">
                    <a16:creationId xmlns:a16="http://schemas.microsoft.com/office/drawing/2014/main" id="{790FFFC0-B22C-429C-95BD-DD45145FEBA8}"/>
                  </a:ext>
                </a:extLst>
              </p14:cNvPr>
              <p14:cNvContentPartPr/>
              <p14:nvPr userDrawn="1"/>
            </p14:nvContentPartPr>
            <p14:xfrm>
              <a:off x="7019925" y="123765"/>
              <a:ext cx="28800" cy="360"/>
            </p14:xfrm>
          </p:contentPart>
        </mc:Choice>
        <mc:Fallback xmlns="">
          <p:pic>
            <p:nvPicPr>
              <p:cNvPr id="19" name="Ink 18">
                <a:extLst>
                  <a:ext uri="{FF2B5EF4-FFF2-40B4-BE49-F238E27FC236}">
                    <a16:creationId xmlns:a16="http://schemas.microsoft.com/office/drawing/2014/main" id="{790FFFC0-B22C-429C-95BD-DD45145FEBA8}"/>
                  </a:ext>
                </a:extLst>
              </p:cNvPr>
              <p:cNvPicPr/>
              <p:nvPr/>
            </p:nvPicPr>
            <p:blipFill>
              <a:blip r:embed="rId10"/>
              <a:stretch>
                <a:fillRect/>
              </a:stretch>
            </p:blipFill>
            <p:spPr>
              <a:xfrm>
                <a:off x="7010925" y="114765"/>
                <a:ext cx="4644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Ink 20">
                <a:extLst>
                  <a:ext uri="{FF2B5EF4-FFF2-40B4-BE49-F238E27FC236}">
                    <a16:creationId xmlns:a16="http://schemas.microsoft.com/office/drawing/2014/main" id="{4F2552DA-D8AD-49AD-B221-046C987028BC}"/>
                  </a:ext>
                </a:extLst>
              </p14:cNvPr>
              <p14:cNvContentPartPr/>
              <p14:nvPr userDrawn="1"/>
            </p14:nvContentPartPr>
            <p14:xfrm>
              <a:off x="4705125" y="7267500"/>
              <a:ext cx="19440" cy="9720"/>
            </p14:xfrm>
          </p:contentPart>
        </mc:Choice>
        <mc:Fallback xmlns="">
          <p:pic>
            <p:nvPicPr>
              <p:cNvPr id="21" name="Ink 20">
                <a:extLst>
                  <a:ext uri="{FF2B5EF4-FFF2-40B4-BE49-F238E27FC236}">
                    <a16:creationId xmlns:a16="http://schemas.microsoft.com/office/drawing/2014/main" id="{4F2552DA-D8AD-49AD-B221-046C987028BC}"/>
                  </a:ext>
                </a:extLst>
              </p:cNvPr>
              <p:cNvPicPr/>
              <p:nvPr/>
            </p:nvPicPr>
            <p:blipFill>
              <a:blip r:embed="rId12"/>
              <a:stretch>
                <a:fillRect/>
              </a:stretch>
            </p:blipFill>
            <p:spPr>
              <a:xfrm>
                <a:off x="4696125" y="7258821"/>
                <a:ext cx="37080" cy="26730"/>
              </a:xfrm>
              <a:prstGeom prst="rect">
                <a:avLst/>
              </a:prstGeom>
            </p:spPr>
          </p:pic>
        </mc:Fallback>
      </mc:AlternateContent>
      <p:sp>
        <p:nvSpPr>
          <p:cNvPr id="10" name="Rectangle 9">
            <a:extLst>
              <a:ext uri="{FF2B5EF4-FFF2-40B4-BE49-F238E27FC236}">
                <a16:creationId xmlns:a16="http://schemas.microsoft.com/office/drawing/2014/main" id="{C6BF408C-A3FE-427A-BCAC-49F0BEAE4F3E}"/>
              </a:ext>
            </a:extLst>
          </p:cNvPr>
          <p:cNvSpPr/>
          <p:nvPr userDrawn="1"/>
        </p:nvSpPr>
        <p:spPr>
          <a:xfrm>
            <a:off x="0" y="1"/>
            <a:ext cx="12192000" cy="6858000"/>
          </a:xfrm>
          <a:prstGeom prst="rect">
            <a:avLst/>
          </a:prstGeom>
          <a:gradFill flip="none" rotWithShape="1">
            <a:gsLst>
              <a:gs pos="49000">
                <a:schemeClr val="tx1">
                  <a:alpha val="0"/>
                </a:schemeClr>
              </a:gs>
              <a:gs pos="100000">
                <a:schemeClr val="tx1"/>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1370218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512A5-4A94-4AD1-8E4A-1EA129F986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FE6721-7958-497F-BDBF-202EA49F19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3C0A16-F783-4588-B672-5058DF08C081}"/>
              </a:ext>
            </a:extLst>
          </p:cNvPr>
          <p:cNvSpPr>
            <a:spLocks noGrp="1"/>
          </p:cNvSpPr>
          <p:nvPr>
            <p:ph type="dt" sz="half" idx="10"/>
          </p:nvPr>
        </p:nvSpPr>
        <p:spPr/>
        <p:txBody>
          <a:bodyPr/>
          <a:lstStyle/>
          <a:p>
            <a:fld id="{9A6BF23A-3D24-42D3-8F1A-75A13C888DEA}" type="datetimeFigureOut">
              <a:rPr lang="en-US" smtClean="0"/>
              <a:t>2/25/2021</a:t>
            </a:fld>
            <a:endParaRPr lang="en-US" dirty="0"/>
          </a:p>
        </p:txBody>
      </p:sp>
      <p:sp>
        <p:nvSpPr>
          <p:cNvPr id="5" name="Footer Placeholder 4">
            <a:extLst>
              <a:ext uri="{FF2B5EF4-FFF2-40B4-BE49-F238E27FC236}">
                <a16:creationId xmlns:a16="http://schemas.microsoft.com/office/drawing/2014/main" id="{BD350778-6411-40BC-969D-A8D237EDD27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28D5302-3190-447A-93C9-69054625D96A}"/>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18310164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A55D5-7F7F-4923-B13A-FB14C907980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7DA3E33-C1C5-4903-B6A0-5DCA0E5DAF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CEEB41-7B20-4E9D-854C-61E519F596A9}"/>
              </a:ext>
            </a:extLst>
          </p:cNvPr>
          <p:cNvSpPr>
            <a:spLocks noGrp="1"/>
          </p:cNvSpPr>
          <p:nvPr>
            <p:ph type="dt" sz="half" idx="10"/>
          </p:nvPr>
        </p:nvSpPr>
        <p:spPr/>
        <p:txBody>
          <a:bodyPr/>
          <a:lstStyle/>
          <a:p>
            <a:fld id="{9A6BF23A-3D24-42D3-8F1A-75A13C888DEA}" type="datetimeFigureOut">
              <a:rPr lang="en-US" smtClean="0"/>
              <a:t>2/25/2021</a:t>
            </a:fld>
            <a:endParaRPr lang="en-US" dirty="0"/>
          </a:p>
        </p:txBody>
      </p:sp>
      <p:sp>
        <p:nvSpPr>
          <p:cNvPr id="5" name="Footer Placeholder 4">
            <a:extLst>
              <a:ext uri="{FF2B5EF4-FFF2-40B4-BE49-F238E27FC236}">
                <a16:creationId xmlns:a16="http://schemas.microsoft.com/office/drawing/2014/main" id="{B15B4E84-AF49-469B-BA25-009B696C4DC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8771073-1660-4665-AD08-B1F6EEEC6D09}"/>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137605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16CAB01-BAB8-4BD5-B408-B80CC95305F9}" type="datetimeFigureOut">
              <a:rPr lang="en-US" smtClean="0"/>
              <a:t>2/25/2021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0840053-9654-42D7-A0E8-C1ABD218AA22}"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7138602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64BBC-F386-4C51-801D-CF55F338F8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81EA36-CB65-4957-AC4D-117C8B55F58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191E4BF-C484-4876-8267-5595D14331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481A05-B3B3-484A-B9A2-C693BFC1850D}"/>
              </a:ext>
            </a:extLst>
          </p:cNvPr>
          <p:cNvSpPr>
            <a:spLocks noGrp="1"/>
          </p:cNvSpPr>
          <p:nvPr>
            <p:ph type="dt" sz="half" idx="10"/>
          </p:nvPr>
        </p:nvSpPr>
        <p:spPr/>
        <p:txBody>
          <a:bodyPr/>
          <a:lstStyle/>
          <a:p>
            <a:fld id="{9A6BF23A-3D24-42D3-8F1A-75A13C888DEA}" type="datetimeFigureOut">
              <a:rPr lang="en-US" smtClean="0"/>
              <a:t>2/25/2021</a:t>
            </a:fld>
            <a:endParaRPr lang="en-US" dirty="0"/>
          </a:p>
        </p:txBody>
      </p:sp>
      <p:sp>
        <p:nvSpPr>
          <p:cNvPr id="6" name="Footer Placeholder 5">
            <a:extLst>
              <a:ext uri="{FF2B5EF4-FFF2-40B4-BE49-F238E27FC236}">
                <a16:creationId xmlns:a16="http://schemas.microsoft.com/office/drawing/2014/main" id="{C4A2926F-1DF1-4A3A-B966-52626B39B86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39902F3-1A49-445A-A094-55BF9A3AAF1A}"/>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41605958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7F405-2652-4BEF-A9E4-BCBF252A1A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998658-AC9F-419A-9D28-703117D9C1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7BF43B-ACB8-4022-9478-4B58FB2AC89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47381A-DF82-4E57-86F2-79DDC1FDB8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95A9D4-5434-4053-BEF7-D8D6112F68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A2203A2-768C-4C32-B8C9-5731FBE96FE5}"/>
              </a:ext>
            </a:extLst>
          </p:cNvPr>
          <p:cNvSpPr>
            <a:spLocks noGrp="1"/>
          </p:cNvSpPr>
          <p:nvPr>
            <p:ph type="dt" sz="half" idx="10"/>
          </p:nvPr>
        </p:nvSpPr>
        <p:spPr/>
        <p:txBody>
          <a:bodyPr/>
          <a:lstStyle/>
          <a:p>
            <a:fld id="{9A6BF23A-3D24-42D3-8F1A-75A13C888DEA}" type="datetimeFigureOut">
              <a:rPr lang="en-US" smtClean="0"/>
              <a:t>2/25/2021</a:t>
            </a:fld>
            <a:endParaRPr lang="en-US" dirty="0"/>
          </a:p>
        </p:txBody>
      </p:sp>
      <p:sp>
        <p:nvSpPr>
          <p:cNvPr id="8" name="Footer Placeholder 7">
            <a:extLst>
              <a:ext uri="{FF2B5EF4-FFF2-40B4-BE49-F238E27FC236}">
                <a16:creationId xmlns:a16="http://schemas.microsoft.com/office/drawing/2014/main" id="{217F5DD0-FF5E-4C8E-BF51-AAA6F15FFC4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CB89CD3-37F2-4CFC-B1A1-898657145547}"/>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239510675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2C925-8B44-44C6-A649-F0FB17E738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5067D9-9E44-4E2F-BB85-39F25AF8A996}"/>
              </a:ext>
            </a:extLst>
          </p:cNvPr>
          <p:cNvSpPr>
            <a:spLocks noGrp="1"/>
          </p:cNvSpPr>
          <p:nvPr>
            <p:ph type="dt" sz="half" idx="10"/>
          </p:nvPr>
        </p:nvSpPr>
        <p:spPr/>
        <p:txBody>
          <a:bodyPr/>
          <a:lstStyle/>
          <a:p>
            <a:fld id="{9A6BF23A-3D24-42D3-8F1A-75A13C888DEA}" type="datetimeFigureOut">
              <a:rPr lang="en-US" smtClean="0"/>
              <a:t>2/25/2021</a:t>
            </a:fld>
            <a:endParaRPr lang="en-US" dirty="0"/>
          </a:p>
        </p:txBody>
      </p:sp>
      <p:sp>
        <p:nvSpPr>
          <p:cNvPr id="4" name="Footer Placeholder 3">
            <a:extLst>
              <a:ext uri="{FF2B5EF4-FFF2-40B4-BE49-F238E27FC236}">
                <a16:creationId xmlns:a16="http://schemas.microsoft.com/office/drawing/2014/main" id="{D0695C9A-F3D4-4CAF-BD9C-9A781B281DE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43D576E-E81F-4A82-BCA1-6B1E01BA5B42}"/>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14103449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360874-81B9-450F-B82A-8EB5D1206CDC}"/>
              </a:ext>
            </a:extLst>
          </p:cNvPr>
          <p:cNvSpPr>
            <a:spLocks noGrp="1"/>
          </p:cNvSpPr>
          <p:nvPr>
            <p:ph type="dt" sz="half" idx="10"/>
          </p:nvPr>
        </p:nvSpPr>
        <p:spPr/>
        <p:txBody>
          <a:bodyPr/>
          <a:lstStyle/>
          <a:p>
            <a:fld id="{9A6BF23A-3D24-42D3-8F1A-75A13C888DEA}" type="datetimeFigureOut">
              <a:rPr lang="en-US" smtClean="0"/>
              <a:t>2/25/2021</a:t>
            </a:fld>
            <a:endParaRPr lang="en-US" dirty="0"/>
          </a:p>
        </p:txBody>
      </p:sp>
      <p:sp>
        <p:nvSpPr>
          <p:cNvPr id="3" name="Footer Placeholder 2">
            <a:extLst>
              <a:ext uri="{FF2B5EF4-FFF2-40B4-BE49-F238E27FC236}">
                <a16:creationId xmlns:a16="http://schemas.microsoft.com/office/drawing/2014/main" id="{3CF7C3AE-3A6B-4C8B-B32A-82D82E5967F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CDDF9F8A-E694-41C4-963B-E3E4EC703FD4}"/>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210552865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72C95-0AD4-4269-8C2B-C4797C4EC7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A06414-765F-4A8B-92F6-D0646CCCAB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85ECD27-EF94-470B-8EFE-BDD4BAA71C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720F99-C49A-4BDA-8E4E-70AA217962BD}"/>
              </a:ext>
            </a:extLst>
          </p:cNvPr>
          <p:cNvSpPr>
            <a:spLocks noGrp="1"/>
          </p:cNvSpPr>
          <p:nvPr>
            <p:ph type="dt" sz="half" idx="10"/>
          </p:nvPr>
        </p:nvSpPr>
        <p:spPr/>
        <p:txBody>
          <a:bodyPr/>
          <a:lstStyle/>
          <a:p>
            <a:fld id="{9A6BF23A-3D24-42D3-8F1A-75A13C888DEA}" type="datetimeFigureOut">
              <a:rPr lang="en-US" smtClean="0"/>
              <a:t>2/25/2021</a:t>
            </a:fld>
            <a:endParaRPr lang="en-US" dirty="0"/>
          </a:p>
        </p:txBody>
      </p:sp>
      <p:sp>
        <p:nvSpPr>
          <p:cNvPr id="6" name="Footer Placeholder 5">
            <a:extLst>
              <a:ext uri="{FF2B5EF4-FFF2-40B4-BE49-F238E27FC236}">
                <a16:creationId xmlns:a16="http://schemas.microsoft.com/office/drawing/2014/main" id="{F4BE342F-D088-48DF-BF68-ED3DCA16FF4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7FB5186-5A08-4217-B8C8-E3C89DE56517}"/>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361589979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30A0E-257C-428F-8220-4F7319A3E9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9ACFB04-60BA-40B2-9683-87578BD0DC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B90FF038-F1C0-4D94-B562-F301003548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14D5EB-717A-432F-9FCB-41F026C35E99}"/>
              </a:ext>
            </a:extLst>
          </p:cNvPr>
          <p:cNvSpPr>
            <a:spLocks noGrp="1"/>
          </p:cNvSpPr>
          <p:nvPr>
            <p:ph type="dt" sz="half" idx="10"/>
          </p:nvPr>
        </p:nvSpPr>
        <p:spPr/>
        <p:txBody>
          <a:bodyPr/>
          <a:lstStyle/>
          <a:p>
            <a:fld id="{9A6BF23A-3D24-42D3-8F1A-75A13C888DEA}" type="datetimeFigureOut">
              <a:rPr lang="en-US" smtClean="0"/>
              <a:t>2/25/2021</a:t>
            </a:fld>
            <a:endParaRPr lang="en-US" dirty="0"/>
          </a:p>
        </p:txBody>
      </p:sp>
      <p:sp>
        <p:nvSpPr>
          <p:cNvPr id="6" name="Footer Placeholder 5">
            <a:extLst>
              <a:ext uri="{FF2B5EF4-FFF2-40B4-BE49-F238E27FC236}">
                <a16:creationId xmlns:a16="http://schemas.microsoft.com/office/drawing/2014/main" id="{1FA96424-0E11-4259-9FFE-96E424A2143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0324721-6543-486D-A232-9E51E9FB47D6}"/>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214086738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3A876-E09F-447C-AC70-6256157224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6D81AE2-C534-4018-8D54-BFAC1D2E43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AE8180-78B8-4034-88AA-BF38D54756A7}"/>
              </a:ext>
            </a:extLst>
          </p:cNvPr>
          <p:cNvSpPr>
            <a:spLocks noGrp="1"/>
          </p:cNvSpPr>
          <p:nvPr>
            <p:ph type="dt" sz="half" idx="10"/>
          </p:nvPr>
        </p:nvSpPr>
        <p:spPr/>
        <p:txBody>
          <a:bodyPr/>
          <a:lstStyle/>
          <a:p>
            <a:fld id="{9A6BF23A-3D24-42D3-8F1A-75A13C888DEA}" type="datetimeFigureOut">
              <a:rPr lang="en-US" smtClean="0"/>
              <a:t>2/25/2021</a:t>
            </a:fld>
            <a:endParaRPr lang="en-US" dirty="0"/>
          </a:p>
        </p:txBody>
      </p:sp>
      <p:sp>
        <p:nvSpPr>
          <p:cNvPr id="5" name="Footer Placeholder 4">
            <a:extLst>
              <a:ext uri="{FF2B5EF4-FFF2-40B4-BE49-F238E27FC236}">
                <a16:creationId xmlns:a16="http://schemas.microsoft.com/office/drawing/2014/main" id="{E902CEA7-6339-43F1-8258-E91DD61E279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BBB3B7F-3DD1-4A58-A7A1-90D3371C9DD8}"/>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384903822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548BB54-5323-4DD3-9DB8-5CA26A51710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40E1A9-E35B-44AB-8190-B6A7A068DB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6AF8D8-7764-4D06-AE50-0B151AE659FB}"/>
              </a:ext>
            </a:extLst>
          </p:cNvPr>
          <p:cNvSpPr>
            <a:spLocks noGrp="1"/>
          </p:cNvSpPr>
          <p:nvPr>
            <p:ph type="dt" sz="half" idx="10"/>
          </p:nvPr>
        </p:nvSpPr>
        <p:spPr/>
        <p:txBody>
          <a:bodyPr/>
          <a:lstStyle/>
          <a:p>
            <a:fld id="{9A6BF23A-3D24-42D3-8F1A-75A13C888DEA}" type="datetimeFigureOut">
              <a:rPr lang="en-US" smtClean="0"/>
              <a:t>2/25/2021</a:t>
            </a:fld>
            <a:endParaRPr lang="en-US" dirty="0"/>
          </a:p>
        </p:txBody>
      </p:sp>
      <p:sp>
        <p:nvSpPr>
          <p:cNvPr id="5" name="Footer Placeholder 4">
            <a:extLst>
              <a:ext uri="{FF2B5EF4-FFF2-40B4-BE49-F238E27FC236}">
                <a16:creationId xmlns:a16="http://schemas.microsoft.com/office/drawing/2014/main" id="{2022F050-008F-40E2-AA46-8DD0CD8CBA3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5663763-705B-464F-AB8B-F02AFAC92A82}"/>
              </a:ext>
            </a:extLst>
          </p:cNvPr>
          <p:cNvSpPr>
            <a:spLocks noGrp="1"/>
          </p:cNvSpPr>
          <p:nvPr>
            <p:ph type="sldNum" sz="quarter" idx="12"/>
          </p:nvPr>
        </p:nvSpPr>
        <p:spPr/>
        <p:txBody>
          <a:bodyPr/>
          <a:lstStyle/>
          <a:p>
            <a:fld id="{8A717781-12D9-4CDB-9AAE-83636CBD66D6}" type="slidenum">
              <a:rPr lang="en-US" smtClean="0"/>
              <a:t>‹#›</a:t>
            </a:fld>
            <a:endParaRPr lang="en-US" dirty="0"/>
          </a:p>
        </p:txBody>
      </p:sp>
    </p:spTree>
    <p:extLst>
      <p:ext uri="{BB962C8B-B14F-4D97-AF65-F5344CB8AC3E}">
        <p14:creationId xmlns:p14="http://schemas.microsoft.com/office/powerpoint/2010/main" val="10130108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16CAB01-BAB8-4BD5-B408-B80CC95305F9}" type="datetimeFigureOut">
              <a:rPr lang="en-US" smtClean="0"/>
              <a:t>2/25/2021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0840053-9654-42D7-A0E8-C1ABD218AA22}" type="slidenum">
              <a:rPr lang="en-US" smtClean="0"/>
              <a:t>‹#›</a:t>
            </a:fld>
            <a:endParaRPr lang="en-US" dirty="0"/>
          </a:p>
        </p:txBody>
      </p:sp>
    </p:spTree>
    <p:extLst>
      <p:ext uri="{BB962C8B-B14F-4D97-AF65-F5344CB8AC3E}">
        <p14:creationId xmlns:p14="http://schemas.microsoft.com/office/powerpoint/2010/main" val="4238861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16CAB01-BAB8-4BD5-B408-B80CC95305F9}" type="datetimeFigureOut">
              <a:rPr lang="en-US" smtClean="0"/>
              <a:t>2/25/2021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0840053-9654-42D7-A0E8-C1ABD218AA22}" type="slidenum">
              <a:rPr lang="en-US" smtClean="0"/>
              <a:t>‹#›</a:t>
            </a:fld>
            <a:endParaRPr lang="en-US" dirty="0"/>
          </a:p>
        </p:txBody>
      </p:sp>
    </p:spTree>
    <p:extLst>
      <p:ext uri="{BB962C8B-B14F-4D97-AF65-F5344CB8AC3E}">
        <p14:creationId xmlns:p14="http://schemas.microsoft.com/office/powerpoint/2010/main" val="360770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16CAB01-BAB8-4BD5-B408-B80CC95305F9}" type="datetimeFigureOut">
              <a:rPr lang="en-US" smtClean="0"/>
              <a:t>2/25/2021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0840053-9654-42D7-A0E8-C1ABD218AA22}" type="slidenum">
              <a:rPr lang="en-US" smtClean="0"/>
              <a:t>‹#›</a:t>
            </a:fld>
            <a:endParaRPr lang="en-US" dirty="0"/>
          </a:p>
        </p:txBody>
      </p:sp>
    </p:spTree>
    <p:extLst>
      <p:ext uri="{BB962C8B-B14F-4D97-AF65-F5344CB8AC3E}">
        <p14:creationId xmlns:p14="http://schemas.microsoft.com/office/powerpoint/2010/main" val="33625141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6CAB01-BAB8-4BD5-B408-B80CC95305F9}" type="datetimeFigureOut">
              <a:rPr lang="en-US" smtClean="0"/>
              <a:t>2/25/2021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0840053-9654-42D7-A0E8-C1ABD218AA22}" type="slidenum">
              <a:rPr lang="en-US" smtClean="0"/>
              <a:t>‹#›</a:t>
            </a:fld>
            <a:endParaRPr lang="en-US" dirty="0"/>
          </a:p>
        </p:txBody>
      </p:sp>
    </p:spTree>
    <p:extLst>
      <p:ext uri="{BB962C8B-B14F-4D97-AF65-F5344CB8AC3E}">
        <p14:creationId xmlns:p14="http://schemas.microsoft.com/office/powerpoint/2010/main" val="4159298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16CAB01-BAB8-4BD5-B408-B80CC95305F9}" type="datetimeFigureOut">
              <a:rPr lang="en-US" smtClean="0"/>
              <a:t>2/25/2021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0840053-9654-42D7-A0E8-C1ABD218AA22}" type="slidenum">
              <a:rPr lang="en-US" smtClean="0"/>
              <a:t>‹#›</a:t>
            </a:fld>
            <a:endParaRPr lang="en-US" dirty="0"/>
          </a:p>
        </p:txBody>
      </p:sp>
    </p:spTree>
    <p:extLst>
      <p:ext uri="{BB962C8B-B14F-4D97-AF65-F5344CB8AC3E}">
        <p14:creationId xmlns:p14="http://schemas.microsoft.com/office/powerpoint/2010/main" val="2044930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16CAB01-BAB8-4BD5-B408-B80CC95305F9}" type="datetimeFigureOut">
              <a:rPr lang="en-US" smtClean="0"/>
              <a:t>2/25/2021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0840053-9654-42D7-A0E8-C1ABD218AA22}" type="slidenum">
              <a:rPr lang="en-US" smtClean="0"/>
              <a:t>‹#›</a:t>
            </a:fld>
            <a:endParaRPr lang="en-US" dirty="0"/>
          </a:p>
        </p:txBody>
      </p:sp>
    </p:spTree>
    <p:extLst>
      <p:ext uri="{BB962C8B-B14F-4D97-AF65-F5344CB8AC3E}">
        <p14:creationId xmlns:p14="http://schemas.microsoft.com/office/powerpoint/2010/main" val="25816673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6" Type="http://schemas.openxmlformats.org/officeDocument/2006/relationships/theme" Target="../theme/theme3.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16CAB01-BAB8-4BD5-B408-B80CC95305F9}" type="datetimeFigureOut">
              <a:rPr lang="en-US" smtClean="0"/>
              <a:t>2/25/2021</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0840053-9654-42D7-A0E8-C1ABD218AA22}" type="slidenum">
              <a:rPr lang="en-US" smtClean="0"/>
              <a:t>‹#›</a:t>
            </a:fld>
            <a:endParaRPr lang="en-US" dirty="0"/>
          </a:p>
        </p:txBody>
      </p:sp>
    </p:spTree>
    <p:extLst>
      <p:ext uri="{BB962C8B-B14F-4D97-AF65-F5344CB8AC3E}">
        <p14:creationId xmlns:p14="http://schemas.microsoft.com/office/powerpoint/2010/main" val="236851271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94124C-3672-4CDC-B6C9-5ABB7185E7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A9AE7F-A522-4CE0-814C-D0C64C2869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C77D99-0884-4655-A34E-084F6DF933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08B9F5-193E-4803-AEB9-2287FC2BE3F2}" type="datetimeFigureOut">
              <a:rPr lang="en-US" smtClean="0"/>
              <a:t>2/25/2021</a:t>
            </a:fld>
            <a:endParaRPr lang="en-US" dirty="0"/>
          </a:p>
        </p:txBody>
      </p:sp>
      <p:sp>
        <p:nvSpPr>
          <p:cNvPr id="5" name="Footer Placeholder 4">
            <a:extLst>
              <a:ext uri="{FF2B5EF4-FFF2-40B4-BE49-F238E27FC236}">
                <a16:creationId xmlns:a16="http://schemas.microsoft.com/office/drawing/2014/main" id="{F9C4E457-CAF1-4E91-9F4C-307724C810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B157E02-1369-48BA-9D48-7FA6DFB754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F89EB6-8DAF-48E6-BFFD-B829EE64BD1E}" type="slidenum">
              <a:rPr lang="en-US" smtClean="0"/>
              <a:t>‹#›</a:t>
            </a:fld>
            <a:endParaRPr lang="en-US" dirty="0"/>
          </a:p>
        </p:txBody>
      </p:sp>
    </p:spTree>
    <p:extLst>
      <p:ext uri="{BB962C8B-B14F-4D97-AF65-F5344CB8AC3E}">
        <p14:creationId xmlns:p14="http://schemas.microsoft.com/office/powerpoint/2010/main" val="191440098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A9A825-7557-4500-8CCD-1373C95FFB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4C4F931-B635-4B85-BE10-74008338EE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9AE95C-FC17-478C-AA9E-710213A4FD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6BF23A-3D24-42D3-8F1A-75A13C888DEA}" type="datetimeFigureOut">
              <a:rPr lang="en-US" smtClean="0"/>
              <a:t>2/25/2021</a:t>
            </a:fld>
            <a:endParaRPr lang="en-US" dirty="0"/>
          </a:p>
        </p:txBody>
      </p:sp>
      <p:sp>
        <p:nvSpPr>
          <p:cNvPr id="5" name="Footer Placeholder 4">
            <a:extLst>
              <a:ext uri="{FF2B5EF4-FFF2-40B4-BE49-F238E27FC236}">
                <a16:creationId xmlns:a16="http://schemas.microsoft.com/office/drawing/2014/main" id="{15D4E31F-5B11-490E-AD3F-BE92E0F2DF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FBDD7FA-F9F4-4DC4-9791-ACD495680E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717781-12D9-4CDB-9AAE-83636CBD66D6}" type="slidenum">
              <a:rPr lang="en-US" smtClean="0"/>
              <a:t>‹#›</a:t>
            </a:fld>
            <a:endParaRPr lang="en-US" dirty="0"/>
          </a:p>
        </p:txBody>
      </p:sp>
    </p:spTree>
    <p:extLst>
      <p:ext uri="{BB962C8B-B14F-4D97-AF65-F5344CB8AC3E}">
        <p14:creationId xmlns:p14="http://schemas.microsoft.com/office/powerpoint/2010/main" val="360553485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9.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osman.yogurtcu@fda.hhs.gov" TargetMode="External"/><Relationship Id="rId5" Type="http://schemas.openxmlformats.org/officeDocument/2006/relationships/hyperlink" Target="https://github.com/FDA/TCpro"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slideLayout" Target="../slideLayouts/slideLayout15.xml"/><Relationship Id="rId7" Type="http://schemas.openxmlformats.org/officeDocument/2006/relationships/image" Target="../media/image15.jpe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image" Target="../media/image9.png"/><Relationship Id="rId4" Type="http://schemas.openxmlformats.org/officeDocument/2006/relationships/notesSlide" Target="../notesSlides/notesSlide4.xml"/><Relationship Id="rId9" Type="http://schemas.openxmlformats.org/officeDocument/2006/relationships/image" Target="../media/image17.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1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9.png"/><Relationship Id="rId5" Type="http://schemas.openxmlformats.org/officeDocument/2006/relationships/image" Target="../media/image2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48F2E-8A8B-4300-A752-E9BDB99F0F58}"/>
              </a:ext>
            </a:extLst>
          </p:cNvPr>
          <p:cNvSpPr>
            <a:spLocks noGrp="1"/>
          </p:cNvSpPr>
          <p:nvPr>
            <p:ph type="title"/>
          </p:nvPr>
        </p:nvSpPr>
        <p:spPr/>
        <p:txBody>
          <a:bodyPr/>
          <a:lstStyle/>
          <a:p>
            <a:r>
              <a:rPr lang="en-US" b="1" dirty="0"/>
              <a:t>How can TCPro help you?</a:t>
            </a:r>
          </a:p>
        </p:txBody>
      </p:sp>
      <p:sp>
        <p:nvSpPr>
          <p:cNvPr id="3" name="Content Placeholder 2">
            <a:extLst>
              <a:ext uri="{FF2B5EF4-FFF2-40B4-BE49-F238E27FC236}">
                <a16:creationId xmlns:a16="http://schemas.microsoft.com/office/drawing/2014/main" id="{4E636CEF-DF38-42FE-9B3E-62DB8854AA67}"/>
              </a:ext>
            </a:extLst>
          </p:cNvPr>
          <p:cNvSpPr>
            <a:spLocks noGrp="1"/>
          </p:cNvSpPr>
          <p:nvPr>
            <p:ph idx="1"/>
          </p:nvPr>
        </p:nvSpPr>
        <p:spPr>
          <a:xfrm>
            <a:off x="838199" y="1825625"/>
            <a:ext cx="10620375" cy="4351338"/>
          </a:xfrm>
        </p:spPr>
        <p:txBody>
          <a:bodyPr>
            <a:normAutofit/>
          </a:bodyPr>
          <a:lstStyle/>
          <a:p>
            <a:pPr marL="514350" indent="-514350">
              <a:buFont typeface="+mj-lt"/>
              <a:buAutoNum type="arabicPeriod"/>
            </a:pPr>
            <a:r>
              <a:rPr lang="en-US" dirty="0">
                <a:solidFill>
                  <a:prstClr val="black"/>
                </a:solidFill>
              </a:rPr>
              <a:t>You can extrapolate immunogenicity risk analyses to very large cohorts with diverse allelic distributions.</a:t>
            </a:r>
          </a:p>
          <a:p>
            <a:pPr marL="514350" indent="-514350">
              <a:buFont typeface="+mj-lt"/>
              <a:buAutoNum type="arabicPeriod"/>
            </a:pPr>
            <a:endParaRPr lang="en-US" dirty="0">
              <a:solidFill>
                <a:prstClr val="black"/>
              </a:solidFill>
            </a:endParaRPr>
          </a:p>
          <a:p>
            <a:pPr marL="514350" indent="-514350">
              <a:buFont typeface="+mj-lt"/>
              <a:buAutoNum type="arabicPeriod"/>
            </a:pPr>
            <a:r>
              <a:rPr lang="en-US" dirty="0">
                <a:solidFill>
                  <a:prstClr val="black"/>
                </a:solidFill>
              </a:rPr>
              <a:t>You can quickly evaluate relative immunogenicity risk in your deimmunization projects.</a:t>
            </a:r>
          </a:p>
          <a:p>
            <a:endParaRPr lang="en-US" dirty="0">
              <a:solidFill>
                <a:prstClr val="black"/>
              </a:solidFill>
            </a:endParaRPr>
          </a:p>
          <a:p>
            <a:pPr marL="0" indent="0" algn="ctr">
              <a:buNone/>
            </a:pPr>
            <a:r>
              <a:rPr lang="en-US" dirty="0">
                <a:solidFill>
                  <a:prstClr val="black"/>
                </a:solidFill>
              </a:rPr>
              <a:t>You may obtain TCPro from </a:t>
            </a:r>
            <a:r>
              <a:rPr lang="en-US" dirty="0">
                <a:hlinkClick r:id="rId5"/>
              </a:rPr>
              <a:t>https://github.com/FDA/TCPro</a:t>
            </a:r>
            <a:endParaRPr lang="en-US" dirty="0"/>
          </a:p>
          <a:p>
            <a:pPr marL="0" indent="0" algn="ctr">
              <a:buNone/>
            </a:pPr>
            <a:r>
              <a:rPr lang="en-US" dirty="0">
                <a:solidFill>
                  <a:prstClr val="black"/>
                </a:solidFill>
              </a:rPr>
              <a:t>Email: </a:t>
            </a:r>
            <a:r>
              <a:rPr lang="en-US" dirty="0">
                <a:solidFill>
                  <a:prstClr val="black"/>
                </a:solidFill>
                <a:hlinkClick r:id="rId6"/>
              </a:rPr>
              <a:t>osman.yogurtcu@fda.hhs.gov</a:t>
            </a:r>
            <a:endParaRPr lang="en-US" dirty="0"/>
          </a:p>
        </p:txBody>
      </p:sp>
      <p:pic>
        <p:nvPicPr>
          <p:cNvPr id="4" name="Audio 3">
            <a:hlinkClick r:id="" action="ppaction://media"/>
            <a:extLst>
              <a:ext uri="{FF2B5EF4-FFF2-40B4-BE49-F238E27FC236}">
                <a16:creationId xmlns:a16="http://schemas.microsoft.com/office/drawing/2014/main" id="{96B741CB-57BB-40E3-A4EE-460561C115B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62284589"/>
      </p:ext>
    </p:extLst>
  </p:cSld>
  <p:clrMapOvr>
    <a:masterClrMapping/>
  </p:clrMapOvr>
  <mc:AlternateContent xmlns:mc="http://schemas.openxmlformats.org/markup-compatibility/2006" xmlns:p14="http://schemas.microsoft.com/office/powerpoint/2010/main">
    <mc:Choice Requires="p14">
      <p:transition spd="slow" p14:dur="2000" advTm="29233"/>
    </mc:Choice>
    <mc:Fallback xmlns="">
      <p:transition spd="slow" advTm="29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342FCA-56EC-444F-97DD-8C5E2107AEFF}"/>
              </a:ext>
            </a:extLst>
          </p:cNvPr>
          <p:cNvSpPr>
            <a:spLocks noGrp="1"/>
          </p:cNvSpPr>
          <p:nvPr>
            <p:ph type="title"/>
          </p:nvPr>
        </p:nvSpPr>
        <p:spPr/>
        <p:txBody>
          <a:bodyPr/>
          <a:lstStyle/>
          <a:p>
            <a:r>
              <a:rPr lang="en-US" dirty="0"/>
              <a:t>Sources of Variation in TCPro Predictions</a:t>
            </a:r>
          </a:p>
        </p:txBody>
      </p:sp>
      <p:sp>
        <p:nvSpPr>
          <p:cNvPr id="5" name="Content Placeholder 4">
            <a:extLst>
              <a:ext uri="{FF2B5EF4-FFF2-40B4-BE49-F238E27FC236}">
                <a16:creationId xmlns:a16="http://schemas.microsoft.com/office/drawing/2014/main" id="{77459DBA-117C-49E5-A535-C0BA2BEA03F9}"/>
              </a:ext>
            </a:extLst>
          </p:cNvPr>
          <p:cNvSpPr>
            <a:spLocks noGrp="1"/>
          </p:cNvSpPr>
          <p:nvPr>
            <p:ph idx="1"/>
          </p:nvPr>
        </p:nvSpPr>
        <p:spPr/>
        <p:txBody>
          <a:bodyPr/>
          <a:lstStyle/>
          <a:p>
            <a:pPr marL="514350" indent="-514350">
              <a:buFont typeface="+mj-lt"/>
              <a:buAutoNum type="arabicPeriod"/>
            </a:pPr>
            <a:r>
              <a:rPr lang="en-US" dirty="0"/>
              <a:t>Dendritic cell maturation signal initial concentration </a:t>
            </a:r>
          </a:p>
          <a:p>
            <a:pPr marL="514350" indent="-514350">
              <a:buFont typeface="+mj-lt"/>
              <a:buAutoNum type="arabicPeriod"/>
            </a:pPr>
            <a:endParaRPr lang="en-US" dirty="0"/>
          </a:p>
          <a:p>
            <a:pPr marL="514350" indent="-514350">
              <a:buFont typeface="+mj-lt"/>
              <a:buAutoNum type="arabicPeriod"/>
            </a:pPr>
            <a:r>
              <a:rPr lang="en-US" dirty="0"/>
              <a:t>PBMC type distribution in a person’s plasma</a:t>
            </a:r>
          </a:p>
          <a:p>
            <a:pPr marL="514350" indent="-514350">
              <a:buFont typeface="+mj-lt"/>
              <a:buAutoNum type="arabicPeriod"/>
            </a:pPr>
            <a:endParaRPr lang="en-US" dirty="0"/>
          </a:p>
          <a:p>
            <a:pPr marL="514350" indent="-514350">
              <a:buFont typeface="+mj-lt"/>
              <a:buAutoNum type="arabicPeriod"/>
            </a:pPr>
            <a:r>
              <a:rPr lang="en-US" dirty="0"/>
              <a:t>HLA set of a virtual cohort member</a:t>
            </a:r>
          </a:p>
          <a:p>
            <a:pPr marL="514350" indent="-514350">
              <a:buFont typeface="+mj-lt"/>
              <a:buAutoNum type="arabicPeriod"/>
            </a:pPr>
            <a:endParaRPr lang="en-US" dirty="0"/>
          </a:p>
          <a:p>
            <a:pPr marL="514350" indent="-514350">
              <a:buFont typeface="+mj-lt"/>
              <a:buAutoNum type="arabicPeriod"/>
            </a:pPr>
            <a:r>
              <a:rPr lang="en-US" dirty="0"/>
              <a:t>Product-specific CD4</a:t>
            </a:r>
            <a:r>
              <a:rPr lang="en-US" baseline="30000" dirty="0"/>
              <a:t>+ </a:t>
            </a:r>
            <a:r>
              <a:rPr lang="en-US" dirty="0"/>
              <a:t>frequency in a person’s plasma</a:t>
            </a:r>
            <a:endParaRPr lang="en-US" baseline="30000" dirty="0"/>
          </a:p>
        </p:txBody>
      </p:sp>
      <p:sp>
        <p:nvSpPr>
          <p:cNvPr id="6" name="TextBox 5">
            <a:extLst>
              <a:ext uri="{FF2B5EF4-FFF2-40B4-BE49-F238E27FC236}">
                <a16:creationId xmlns:a16="http://schemas.microsoft.com/office/drawing/2014/main" id="{27E65D42-54D7-4DE8-8FD8-A1B5983AFC99}"/>
              </a:ext>
            </a:extLst>
          </p:cNvPr>
          <p:cNvSpPr txBox="1"/>
          <p:nvPr/>
        </p:nvSpPr>
        <p:spPr>
          <a:xfrm>
            <a:off x="1218127" y="6078650"/>
            <a:ext cx="9755749" cy="461665"/>
          </a:xfrm>
          <a:prstGeom prst="rect">
            <a:avLst/>
          </a:prstGeom>
          <a:noFill/>
        </p:spPr>
        <p:txBody>
          <a:bodyPr wrap="none" rtlCol="0">
            <a:spAutoFit/>
          </a:bodyPr>
          <a:lstStyle/>
          <a:p>
            <a:pPr algn="ctr"/>
            <a:r>
              <a:rPr lang="en-US" sz="2400" dirty="0"/>
              <a:t>We run TCPro for each virtual cohort member 100 times and collect statistics.</a:t>
            </a:r>
          </a:p>
        </p:txBody>
      </p:sp>
      <p:pic>
        <p:nvPicPr>
          <p:cNvPr id="9" name="Audio 8">
            <a:hlinkClick r:id="" action="ppaction://media"/>
            <a:extLst>
              <a:ext uri="{FF2B5EF4-FFF2-40B4-BE49-F238E27FC236}">
                <a16:creationId xmlns:a16="http://schemas.microsoft.com/office/drawing/2014/main" id="{F89291FF-AFB8-4674-99B8-DB8CE5177B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40802484"/>
      </p:ext>
    </p:extLst>
  </p:cSld>
  <p:clrMapOvr>
    <a:masterClrMapping/>
  </p:clrMapOvr>
  <mc:AlternateContent xmlns:mc="http://schemas.openxmlformats.org/markup-compatibility/2006" xmlns:p14="http://schemas.microsoft.com/office/powerpoint/2010/main">
    <mc:Choice Requires="p14">
      <p:transition spd="slow" p14:dur="2000" advTm="34571"/>
    </mc:Choice>
    <mc:Fallback xmlns="">
      <p:transition spd="slow" advTm="345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4" name="Rectangle 83">
            <a:extLst>
              <a:ext uri="{FF2B5EF4-FFF2-40B4-BE49-F238E27FC236}">
                <a16:creationId xmlns:a16="http://schemas.microsoft.com/office/drawing/2014/main" id="{5D5E0904-721C-4D68-9EB8-1C9752E32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6" name="Rectangle 85">
            <a:extLst>
              <a:ext uri="{FF2B5EF4-FFF2-40B4-BE49-F238E27FC236}">
                <a16:creationId xmlns:a16="http://schemas.microsoft.com/office/drawing/2014/main" id="{D0CDF5D3-7220-42A0-9D37-ECF3BF283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5105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88" name="Rectangle 87">
            <a:extLst>
              <a:ext uri="{FF2B5EF4-FFF2-40B4-BE49-F238E27FC236}">
                <a16:creationId xmlns:a16="http://schemas.microsoft.com/office/drawing/2014/main" id="{64BC717F-58B3-4A4E-BC3B-1B11323AD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B569607-61FC-4709-BB2A-75E7B3A96F73}"/>
              </a:ext>
            </a:extLst>
          </p:cNvPr>
          <p:cNvSpPr>
            <a:spLocks noGrp="1"/>
          </p:cNvSpPr>
          <p:nvPr>
            <p:ph type="title"/>
          </p:nvPr>
        </p:nvSpPr>
        <p:spPr>
          <a:xfrm>
            <a:off x="944183" y="5181600"/>
            <a:ext cx="10156435" cy="1076324"/>
          </a:xfrm>
        </p:spPr>
        <p:txBody>
          <a:bodyPr vert="horz" lIns="91440" tIns="45720" rIns="91440" bIns="45720" rtlCol="0" anchor="b">
            <a:normAutofit fontScale="90000"/>
          </a:bodyPr>
          <a:lstStyle/>
          <a:p>
            <a:pPr>
              <a:lnSpc>
                <a:spcPct val="85000"/>
              </a:lnSpc>
            </a:pPr>
            <a:r>
              <a:rPr lang="en-US" sz="5400" dirty="0">
                <a:solidFill>
                  <a:srgbClr val="FFFFFF"/>
                </a:solidFill>
              </a:rPr>
              <a:t>Modeling PBMCs in an Assay Well</a:t>
            </a:r>
          </a:p>
        </p:txBody>
      </p:sp>
      <p:sp>
        <p:nvSpPr>
          <p:cNvPr id="90" name="Rectangle 89">
            <a:extLst>
              <a:ext uri="{FF2B5EF4-FFF2-40B4-BE49-F238E27FC236}">
                <a16:creationId xmlns:a16="http://schemas.microsoft.com/office/drawing/2014/main" id="{1EE75710-64C5-4CA8-8A7C-82EE4125C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435050B1-74E1-4A81-923D-0F5971A3B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2" name="Picture 271">
            <a:extLst>
              <a:ext uri="{FF2B5EF4-FFF2-40B4-BE49-F238E27FC236}">
                <a16:creationId xmlns:a16="http://schemas.microsoft.com/office/drawing/2014/main" id="{183DFB14-D586-4B94-BD3B-E97C83989DD0}"/>
              </a:ext>
            </a:extLst>
          </p:cNvPr>
          <p:cNvPicPr>
            <a:picLocks noChangeAspect="1"/>
          </p:cNvPicPr>
          <p:nvPr/>
        </p:nvPicPr>
        <p:blipFill>
          <a:blip r:embed="rId5"/>
          <a:stretch>
            <a:fillRect/>
          </a:stretch>
        </p:blipFill>
        <p:spPr>
          <a:xfrm>
            <a:off x="8457769" y="1968501"/>
            <a:ext cx="2798496" cy="3107944"/>
          </a:xfrm>
          <a:prstGeom prst="rect">
            <a:avLst/>
          </a:prstGeom>
        </p:spPr>
      </p:pic>
      <p:pic>
        <p:nvPicPr>
          <p:cNvPr id="279" name="Picture 278">
            <a:extLst>
              <a:ext uri="{FF2B5EF4-FFF2-40B4-BE49-F238E27FC236}">
                <a16:creationId xmlns:a16="http://schemas.microsoft.com/office/drawing/2014/main" id="{B211AA1D-2AC7-4360-B734-D8FB53C6EEC3}"/>
              </a:ext>
            </a:extLst>
          </p:cNvPr>
          <p:cNvPicPr>
            <a:picLocks noChangeAspect="1"/>
          </p:cNvPicPr>
          <p:nvPr/>
        </p:nvPicPr>
        <p:blipFill rotWithShape="1">
          <a:blip r:embed="rId6"/>
          <a:srcRect l="11209" t="56363" r="30535"/>
          <a:stretch/>
        </p:blipFill>
        <p:spPr>
          <a:xfrm>
            <a:off x="457200" y="0"/>
            <a:ext cx="8305799" cy="4983480"/>
          </a:xfrm>
          <a:prstGeom prst="rect">
            <a:avLst/>
          </a:prstGeom>
        </p:spPr>
      </p:pic>
      <p:pic>
        <p:nvPicPr>
          <p:cNvPr id="4" name="Audio 3">
            <a:hlinkClick r:id="" action="ppaction://media"/>
            <a:extLst>
              <a:ext uri="{FF2B5EF4-FFF2-40B4-BE49-F238E27FC236}">
                <a16:creationId xmlns:a16="http://schemas.microsoft.com/office/drawing/2014/main" id="{6C9AEA93-79E5-4E33-80AC-A2E6B14DF7B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40116068"/>
      </p:ext>
    </p:extLst>
  </p:cSld>
  <p:clrMapOvr>
    <a:masterClrMapping/>
  </p:clrMapOvr>
  <mc:AlternateContent xmlns:mc="http://schemas.openxmlformats.org/markup-compatibility/2006" xmlns:p14="http://schemas.microsoft.com/office/powerpoint/2010/main">
    <mc:Choice Requires="p14">
      <p:transition spd="slow" p14:dur="2000" advTm="25730"/>
    </mc:Choice>
    <mc:Fallback xmlns="">
      <p:transition spd="slow" advTm="25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6EBC0B0-75CF-4413-8357-EBD1FAB22C87}"/>
              </a:ext>
            </a:extLst>
          </p:cNvPr>
          <p:cNvSpPr>
            <a:spLocks noGrp="1"/>
          </p:cNvSpPr>
          <p:nvPr>
            <p:ph type="title"/>
          </p:nvPr>
        </p:nvSpPr>
        <p:spPr/>
        <p:txBody>
          <a:bodyPr/>
          <a:lstStyle/>
          <a:p>
            <a:r>
              <a:rPr lang="en-US" b="1" dirty="0"/>
              <a:t>PBMC Types and Cell Fate Modeling in a Well</a:t>
            </a:r>
          </a:p>
        </p:txBody>
      </p:sp>
      <p:sp>
        <p:nvSpPr>
          <p:cNvPr id="6" name="Content Placeholder 5">
            <a:extLst>
              <a:ext uri="{FF2B5EF4-FFF2-40B4-BE49-F238E27FC236}">
                <a16:creationId xmlns:a16="http://schemas.microsoft.com/office/drawing/2014/main" id="{101D3B8E-CA71-4B04-A6C9-9D0D851D9248}"/>
              </a:ext>
            </a:extLst>
          </p:cNvPr>
          <p:cNvSpPr>
            <a:spLocks noGrp="1"/>
          </p:cNvSpPr>
          <p:nvPr>
            <p:ph sz="half" idx="1"/>
          </p:nvPr>
        </p:nvSpPr>
        <p:spPr/>
        <p:txBody>
          <a:bodyPr>
            <a:normAutofit/>
          </a:bodyPr>
          <a:lstStyle/>
          <a:p>
            <a:r>
              <a:rPr lang="en-US" dirty="0"/>
              <a:t>Numbers of different cell types in an assay well are randomly selected for each cohort member.</a:t>
            </a:r>
          </a:p>
          <a:p>
            <a:endParaRPr lang="en-US" dirty="0"/>
          </a:p>
          <a:p>
            <a:r>
              <a:rPr lang="en-US" dirty="0"/>
              <a:t>We model only the dendritic cells and CD4</a:t>
            </a:r>
            <a:r>
              <a:rPr lang="en-US" baseline="30000" dirty="0"/>
              <a:t>+</a:t>
            </a:r>
            <a:r>
              <a:rPr lang="en-US" dirty="0"/>
              <a:t> cells.</a:t>
            </a:r>
          </a:p>
          <a:p>
            <a:endParaRPr lang="en-US" dirty="0"/>
          </a:p>
          <a:p>
            <a:r>
              <a:rPr lang="en-US" dirty="0"/>
              <a:t>Cells can die or divide.</a:t>
            </a:r>
          </a:p>
          <a:p>
            <a:endParaRPr lang="en-US" dirty="0"/>
          </a:p>
          <a:p>
            <a:endParaRPr lang="en-US" dirty="0"/>
          </a:p>
          <a:p>
            <a:endParaRPr lang="en-US" dirty="0"/>
          </a:p>
          <a:p>
            <a:endParaRPr lang="en-US" dirty="0"/>
          </a:p>
        </p:txBody>
      </p:sp>
      <p:pic>
        <p:nvPicPr>
          <p:cNvPr id="9" name="Content Placeholder 7">
            <a:extLst>
              <a:ext uri="{FF2B5EF4-FFF2-40B4-BE49-F238E27FC236}">
                <a16:creationId xmlns:a16="http://schemas.microsoft.com/office/drawing/2014/main" id="{CC16F554-9F47-460E-BDDF-1845F35DE8AC}"/>
              </a:ext>
            </a:extLst>
          </p:cNvPr>
          <p:cNvPicPr>
            <a:picLocks noGrp="1" noChangeAspect="1"/>
          </p:cNvPicPr>
          <p:nvPr>
            <p:ph sz="half" idx="2"/>
          </p:nvPr>
        </p:nvPicPr>
        <p:blipFill rotWithShape="1">
          <a:blip r:embed="rId5">
            <a:extLst>
              <a:ext uri="{28A0092B-C50C-407E-A947-70E740481C1C}">
                <a14:useLocalDpi xmlns:a14="http://schemas.microsoft.com/office/drawing/2010/main" val="0"/>
              </a:ext>
            </a:extLst>
          </a:blip>
          <a:srcRect l="27298" t="3988" r="28309"/>
          <a:stretch/>
        </p:blipFill>
        <p:spPr>
          <a:xfrm>
            <a:off x="6708268" y="1825625"/>
            <a:ext cx="4109463" cy="4351338"/>
          </a:xfrm>
          <a:prstGeom prst="rect">
            <a:avLst/>
          </a:prstGeom>
        </p:spPr>
      </p:pic>
      <p:sp>
        <p:nvSpPr>
          <p:cNvPr id="10" name="Rectangle 9">
            <a:extLst>
              <a:ext uri="{FF2B5EF4-FFF2-40B4-BE49-F238E27FC236}">
                <a16:creationId xmlns:a16="http://schemas.microsoft.com/office/drawing/2014/main" id="{74CBB78E-A82C-4AF7-8A3C-54B981176261}"/>
              </a:ext>
            </a:extLst>
          </p:cNvPr>
          <p:cNvSpPr/>
          <p:nvPr/>
        </p:nvSpPr>
        <p:spPr>
          <a:xfrm>
            <a:off x="6516755" y="6211669"/>
            <a:ext cx="4492487" cy="646331"/>
          </a:xfrm>
          <a:prstGeom prst="rect">
            <a:avLst/>
          </a:prstGeom>
        </p:spPr>
        <p:txBody>
          <a:bodyPr wrap="square">
            <a:spAutoFit/>
          </a:bodyPr>
          <a:lstStyle/>
          <a:p>
            <a:r>
              <a:rPr lang="en-US" sz="1200" dirty="0" err="1"/>
              <a:t>Autissier</a:t>
            </a:r>
            <a:r>
              <a:rPr lang="en-US" sz="1200" dirty="0"/>
              <a:t> P, </a:t>
            </a:r>
            <a:r>
              <a:rPr lang="en-US" sz="1200" dirty="0" err="1"/>
              <a:t>Soulas</a:t>
            </a:r>
            <a:r>
              <a:rPr lang="en-US" sz="1200" dirty="0"/>
              <a:t> C, </a:t>
            </a:r>
            <a:r>
              <a:rPr lang="en-US" sz="1200" dirty="0" err="1"/>
              <a:t>Burdo</a:t>
            </a:r>
            <a:r>
              <a:rPr lang="en-US" sz="1200" dirty="0"/>
              <a:t> TH, Williams KC. Evaluation of a 12‐color flow cytometry panel to study lymphocyte, monocyte, and dendritic cell subsets in humans. Cytometry part A. 2010;77(5):410-9.</a:t>
            </a:r>
          </a:p>
        </p:txBody>
      </p:sp>
      <p:pic>
        <p:nvPicPr>
          <p:cNvPr id="4" name="Audio 3">
            <a:hlinkClick r:id="" action="ppaction://media"/>
            <a:extLst>
              <a:ext uri="{FF2B5EF4-FFF2-40B4-BE49-F238E27FC236}">
                <a16:creationId xmlns:a16="http://schemas.microsoft.com/office/drawing/2014/main" id="{62C4BD3E-E68A-4262-B2D3-BAEC115AD16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26432527"/>
      </p:ext>
    </p:extLst>
  </p:cSld>
  <p:clrMapOvr>
    <a:masterClrMapping/>
  </p:clrMapOvr>
  <mc:AlternateContent xmlns:mc="http://schemas.openxmlformats.org/markup-compatibility/2006" xmlns:p14="http://schemas.microsoft.com/office/powerpoint/2010/main">
    <mc:Choice Requires="p14">
      <p:transition spd="slow" p14:dur="2000" advTm="26350"/>
    </mc:Choice>
    <mc:Fallback xmlns="">
      <p:transition spd="slow" advTm="26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2" name="Rectangle 131">
            <a:extLst>
              <a:ext uri="{FF2B5EF4-FFF2-40B4-BE49-F238E27FC236}">
                <a16:creationId xmlns:a16="http://schemas.microsoft.com/office/drawing/2014/main" id="{5E52985E-2553-471E-82AA-5ED7A3298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3308" y="352931"/>
            <a:ext cx="11438793" cy="1844256"/>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34" name="Straight Connector 133">
            <a:extLst>
              <a:ext uri="{FF2B5EF4-FFF2-40B4-BE49-F238E27FC236}">
                <a16:creationId xmlns:a16="http://schemas.microsoft.com/office/drawing/2014/main" id="{DAE3ABC6-4042-4293-A7DF-F01181363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9873" y="580963"/>
            <a:ext cx="0" cy="137160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
        <p:nvSpPr>
          <p:cNvPr id="68" name="Content Placeholder 26">
            <a:extLst>
              <a:ext uri="{FF2B5EF4-FFF2-40B4-BE49-F238E27FC236}">
                <a16:creationId xmlns:a16="http://schemas.microsoft.com/office/drawing/2014/main" id="{20C795E2-2E83-4D13-822C-AF3C7367A1AD}"/>
              </a:ext>
            </a:extLst>
          </p:cNvPr>
          <p:cNvSpPr>
            <a:spLocks noGrp="1"/>
          </p:cNvSpPr>
          <p:nvPr>
            <p:ph sz="half" idx="2"/>
          </p:nvPr>
        </p:nvSpPr>
        <p:spPr>
          <a:xfrm>
            <a:off x="4945336" y="506727"/>
            <a:ext cx="6609921" cy="1526741"/>
          </a:xfrm>
        </p:spPr>
        <p:txBody>
          <a:bodyPr vert="horz" lIns="91440" tIns="45720" rIns="91440" bIns="45720" rtlCol="0" anchor="ctr">
            <a:normAutofit/>
          </a:bodyPr>
          <a:lstStyle/>
          <a:p>
            <a:pPr marL="0"/>
            <a:r>
              <a:rPr lang="en-US" sz="2200" dirty="0">
                <a:solidFill>
                  <a:schemeClr val="bg1"/>
                </a:solidFill>
              </a:rPr>
              <a:t> </a:t>
            </a:r>
          </a:p>
        </p:txBody>
      </p:sp>
      <p:pic>
        <p:nvPicPr>
          <p:cNvPr id="9" name="Content Placeholder 8">
            <a:extLst>
              <a:ext uri="{FF2B5EF4-FFF2-40B4-BE49-F238E27FC236}">
                <a16:creationId xmlns:a16="http://schemas.microsoft.com/office/drawing/2014/main" id="{7B44681E-531E-4962-9D93-B8D3A7795EAB}"/>
              </a:ext>
            </a:extLst>
          </p:cNvPr>
          <p:cNvPicPr>
            <a:picLocks noChangeAspect="1"/>
          </p:cNvPicPr>
          <p:nvPr/>
        </p:nvPicPr>
        <p:blipFill rotWithShape="1">
          <a:blip r:embed="rId5"/>
          <a:srcRect r="2" b="8152"/>
          <a:stretch/>
        </p:blipFill>
        <p:spPr>
          <a:xfrm>
            <a:off x="1591388" y="2523915"/>
            <a:ext cx="3163320" cy="3749040"/>
          </a:xfrm>
          <a:prstGeom prst="rect">
            <a:avLst/>
          </a:prstGeom>
        </p:spPr>
      </p:pic>
      <p:pic>
        <p:nvPicPr>
          <p:cNvPr id="10" name="Content Placeholder 9">
            <a:extLst>
              <a:ext uri="{FF2B5EF4-FFF2-40B4-BE49-F238E27FC236}">
                <a16:creationId xmlns:a16="http://schemas.microsoft.com/office/drawing/2014/main" id="{A752C2BA-FD60-44BB-BFEA-7B192E1A781E}"/>
              </a:ext>
            </a:extLst>
          </p:cNvPr>
          <p:cNvPicPr>
            <a:picLocks noChangeAspect="1"/>
          </p:cNvPicPr>
          <p:nvPr/>
        </p:nvPicPr>
        <p:blipFill rotWithShape="1">
          <a:blip r:embed="rId6"/>
          <a:srcRect r="-3" b="9037"/>
          <a:stretch/>
        </p:blipFill>
        <p:spPr>
          <a:xfrm>
            <a:off x="7443541" y="2527997"/>
            <a:ext cx="3163345" cy="3749040"/>
          </a:xfrm>
          <a:prstGeom prst="rect">
            <a:avLst/>
          </a:prstGeom>
        </p:spPr>
      </p:pic>
      <p:grpSp>
        <p:nvGrpSpPr>
          <p:cNvPr id="154" name="Group 153">
            <a:extLst>
              <a:ext uri="{FF2B5EF4-FFF2-40B4-BE49-F238E27FC236}">
                <a16:creationId xmlns:a16="http://schemas.microsoft.com/office/drawing/2014/main" id="{1C66CDA4-3CA0-4A09-8598-CEC880DFBC5B}"/>
              </a:ext>
            </a:extLst>
          </p:cNvPr>
          <p:cNvGrpSpPr/>
          <p:nvPr/>
        </p:nvGrpSpPr>
        <p:grpSpPr>
          <a:xfrm>
            <a:off x="6092262" y="482462"/>
            <a:ext cx="5518312" cy="1771150"/>
            <a:chOff x="4920687" y="482462"/>
            <a:chExt cx="5518312" cy="1771150"/>
          </a:xfrm>
        </p:grpSpPr>
        <p:pic>
          <p:nvPicPr>
            <p:cNvPr id="155" name="Picture 2" descr="data:image/jpeg;base64,/9j/4AAQSkZJRgABAQAAAQABAAD/2wCEAAkGBwgQEAkICBAKCgkLBwoHBwYGBw8ICggNIB0iIiAdHx8kHCggJBolGx8fITEhMSkrLi4uIx8zOEQsNygtLisBCgoKDg0NDw0NDisZFRkrKysrKysrLSsrKzcrKystNy03LS0tKy0rLSsrKysrLSstLSsrKysrKys3KysrKystLf/AABEIAKAAoAMBIgACEQEDEQH/xAAcAAABBQEBAQAAAAAAAAAAAAAFAQIDBAYHAAj/xABFEAACAQMBBAUIBwYDCQEAAAABAgMABBIRBSEiMQYTMkFCUVJhYnFygZEUIzOhscHwB0OS0eHxJFOCNGNkc6KywsPyFf/EABkBAAMBAQEAAAAAAAAAAAAAAAECAwQABf/EACARAAMBAAICAwEBAAAAAAAAAAABAhEDIRIxBEFRMhP/2gAMAwEAAhEDEQA/ADa08CmoKmVaAgqrUirSqtPbQDXuHm1xw12UKztuCrkzVjdrXkkjGVtFjZMkj7XV+QH06a1oJ5nOIIUFkWRI5H4d/d+vKKyV/cx8SIu91VXl4efM6fEAae3y0tMeJIrm9ZQozdY2XFrlV4VPk0H6/IXHtPF0BKsuWWSv2vhpTr2KBEkmcyNKcVSBV4WbvOoPL7z5BzoFPdIRg/AfC0aJj7NOf40hVIh2rcuGbTVk61pEbKm2m0NTqx0Pi9X01HdOCA24k9rFcloeU1ICKQ54lxaikjnpoXu0OmoBIxXJfFTZbwDgRQQWVm4eJT+vlQu3tpRiRqzZY45qqr7TU07EaAccgRVbzV9NHABGzvSCoIO9eGSNq6V0f6TpJPamTGN1sFsrmRmxa/cE4jTTu5g6+JvQTySCRhxuBiW7PtFaPZ20ZFRVDaEOrKuKs2o79e7Q6fL0V0vBaWncLO5SRWZNVaN2hlhZlyhcdx09oPpBB76n0rF9C9vwkmK41SW4aONGVfq2cDQ+zXd8q2+lUT0i1jGaV7SnaUulEI3SnJzX3q9Tk5r71cEyyLyqZEpUSp0SlAIqUkzooYuQvnZLw1YVaHbWt3IVuahuOORuGRf13VxyRl9qPJ9Z1LZIv7uNccV589fRy9NZW7kcgRv1hYNksUa48R57+7d6DyrUyyRr1gGJ1bq0kwyWP+VZy/dwzY8hllJgq1Nl5B0UFxGC6Egv+7x/EcjV1dlBwsrII2PCyxqzLr+vTWh6M7EaQJc3ep9VvFWyFhBiF3DTsx4rUnRpmFms5cmyIidCupK4rkuPtq1D0ZjHE4Gp8OPCtbSXZ9upLqpy7Paqq+Oug/5eK0vkx1CMrJsRe7Hd2eChd/sRTqeRPiWtrMmh05/6aF3Q36D1qKbFqUYGWxmjOLcS+FqfBcLuXnq3m1pru3RgQRzoDNbKhYtrvbtK3k/vVpema1hoNm3LgIwGqq0fF4o9Dr6PJ/WuzbMuVmht7ld/WQRyM3rab64TFchephTzVkeTL7TXvrrv7PHys1Jx+3kxjXw8u726n408kqRpNKTSn6V7SmFGaUqDevvUulKg3r71ccAkSpVSnqlSKlA4RVqjt1ykMrgsODFsVbl3ndRNVqptlnWGQxhmdl6tOri6xt/o7645HKtoXILarqq/7tm/vSbLsZJjJcOPqIljbFl8RP4biKlumhzbUM3E0aRyfaSH8qP7MwJWJBovX9SuPZk09Hk11Pzqb9F59mlso0REVd2iLitSOrHs6j1lWvFlALNoqr51UbrbVnGCC3Z4mx/Cs5rTEu4X3uP+qhIZslB72xqVukNqxxQkg9rhqJrpMllA3Bu17da7BvIsXEaY6+Ts8NBLlN5Hlqxe7Wi1Ytwqeyvq0In2xa9kZEj1aZInVDZVHLf2qGX0IJA3aMuNXWvYjpprv8OPZqPaCcAdfC2S1WSFgNmVHVSPVVW4WX9Hf8a6z+zJZeqkZdTD1/ZZeGMgDl7Qd/sFc1vIVIjmIGMi5Y5eKuwfs/sGis45CdVuP8Si/wCX3flVEQo0mle0p+le0phSPSlUb196naUqjevvVxwMCU9Vp4Wn6UoMGBaV4wQUOo1XHJakC04LRCcv6QbEMFzAkZ0jeWNoGbw7iCT6dx+VGbBELIUXCOKDrFVvOPL7ifnR3pZBaNCXkKLPF9fBG0qq0ncd3fuJNB9huzIWYDRYoYccfEBr+BA+FTvpF+PWxm1rjRWBIUrxM3m1zTbG1ItWTrRkz4qqszZfL+lbzb2y7i6fq3Jt7RW6yVlb6yc9w07hQG+6M7OGAiWeWROFVWBpF3cjqPbz18lTnx+zQ/LOjL2BuiyqjB2dckj7LMvsO+ukWyR/Q1Mm6TDFm/L50L2LsNlKySRJHguKNIuUkaj5/jRm83ROPJ2VpaGlfpzPbk7hmC69pvdWhCiQYzylyjZYssWStoO7vrQ3sOrs3fl4amjhJBR0Eidrq8f57qomkSab9AyxvLcgBxJHxY5Triv630bt1LLJCd/DwVVksoyMeqKg+JmRcflVnZ8UiFctSg4Vy82m1b0TaeDY7KWVLO2twpnluo7ZFkbFcy2O8+3Su7WVskUcNsm5IoliTh8IGlcp6I3+z4boS7QyWOGeZYmji6xVc6FSdO4Bj8q69kCAy6FSvCytwstURGhhpKU6U0utEUWlTmvvLUZcU0SDVferjhoSlxqbGl0pQkQWnAU/SlArgGG6SQynaKQs5FvLsxZuoZFZWYEr8P60uynOMhYYlrqbh87fp+VEelVuRPYXg5dRcWzMq+QZD8KE7LOSPMDr1ty0yr/l92n3ffUL9tHoStiKCs8CsDieLFsuGqTxyDtHXReJezVzLTeP+6hO2NqqgJXTXtKq+KplEi3MQAqjmeyuVDr9SEIOv8PDQ+e82klu93HG00ztkkfijTu3VTutuXphiaeFrcM2TxyYtxaeX+elOloW1IGvU4mZR4uKprFlOgPMcPu0FvtqyE/ULmxfiaTs+mljvHWRJNNFdVV1y8Xlp2uiCa01BRRv8lVpHGugpouCVB5+KmBiTv5UJBQM2go/x7Odcmj4V8LADn867j0YuS9hsqZ9VZtl2qsrehQNfjpr8a4lHbS3Fz9BQFEubiO2WWReHIkLr8Dv+FdxCJGkdtDwxRQRwQL5qKNB9wqsLWQ5WplImlnqpJcnupkjmqcr1bEZvJssm9PfSLeAke9QqV6gW4Oo96g0FG7IpulSsKZpUxxtOArwFPAogYP27ZmWF1TUSRus8TKveP6a1mFVBjgqIMcWWFccmrcqO+gG19klRJdRMBGv1jwYcS+w68qnyRvaNPByJT4UBp3OmndjkzUDMUbSZSaOqKsjQ+07vz+VF7pyAdO9aAbTtpCxMTFDIir1i+jX+dZ0uzUgwrqceTcWOK+KqW1VfQIqHRlxxZe1Qy4s+kEahLSeKSPTfJLb4zqfaDpp8KBXC9JASsjKxZe087Yt9xqqX4By37F2lsmNTkBgW4sVoe1sB2t9QTxba1LSPHqTv+sd8vwry21+SpmkXFWyaOJO1TfXZKpxhW2PDp3eGpU5gVGUASPHmWy4qlt1LYqm92bFV840JQtBjoXsx57z6QwIgspfpLScXE+/Ee3UfIGulv3mo7DZdraxi1tVxXLrJZMsmmfvJqVxWqJxGPkvyZTlNUpTVyWqctFiIozGqTk6j3quz1Rk5j3qVjI6aVpNKkbSomepji6ClAqPKnqaIB4FedFZXjfero0be6a8KdXBMDdwuhltpNDJE/Vt63kPxG+hM7705HRu0y9mtN0rXGbrl8cEef4flWWkx1Dc9GyxrM1jNs3qTCHWKQSeZoDtQje44Woj1o57gPNxqvewKwU9xrvRXdRmJVPb8vF2qgc7tKMXVsia6ebw5NQSdwSdKddkr6H5khB3ha1fQTZTT3McrjW3tMbudmbFc/APTvGvk0U/HIRAkqD3dqul/sr7O1Pftf8Azqkrsz3Tw183PfUEg51YnG+oXFXRlfsoTDnVOWr8wqjKKLOQPmqk43j3qITiqZXePepGMjo8jVXZ6871CxpUhmShqlQ1WWp1rjicGlBpgpZHRVd33IidYzeaorjjPdKApdR4voy5ervNYm+WRDku9fNomu1TNebRtpTozWtrdxR5eElwQPZotR30BOp03eKo8k+NuWao7hMB/Tl5tub1uHyUkm0Y/OG7zqnn2SJAWHD7y1n77ZToSASwrkkw+bQ6+v8AIFddP9VDMyf4qTqt5Dd1Kqd57qZJIm6dE6a9/M8VdD/ZZfW6vd2TtjPcJHPbK37zDXIe3iB9mvkrnKPz15VDBtSVLq2e3Zkki4lkj7Strz+6mhbWC3/J9Dzpzquy1U6ObbjvYBLuW6jVY7yBfCfOHoP8x3VeYVbGnhnZRmFUpVonMtUJUosCB0y1Tx3j3qIzLVIrvX3qVjI2xFNZalC8qkaOkQxWVamQUuA58h4qrybQtl1UHNh4Y/500xVfzIG0vZcAoBt3atsyvZ2zpK4lxuuqbJY9N+mvLXXT2fGgnS7pHc6SWlueq1Ti6pvrG9p8lC+j0TLaxO255sr1svFkdx/gxrbwfFapVZG+RZiM10lu3tdo2N+v2csDWk+XZx1Gn5/KtlHKkiiRNGUrkvDlWX6eWHXQqU1Mkb9YmK+LyflVToLtolfospOScOLVj+bx+PK3+m34t7GGvXLJlXEKU4Vk87y/fQva/JiebcWLeSisg5uvrY0A2vI5BQg6jxZVkkvRm5tMm96mKhO4VNJG3PeeLGp44yF1PM07ZNIG3CkA6VR2VbO000pBxWSGNW9bRjpRa4TWimzLBI1wk06x4mu24eJVBCj2byw+FX+NDqyfM0pLWwtpXFrItxb6a49W8cn2cgPcfx+FbCy6ebOc9XeJJaS5Yv8Av4V9Oo3/AHVkBbDQ6f8A1QvasDAGVPtI+16y1uvi+zFNfR2CC/s5v9mljkJXLGN+L5c6jmWuT7IvCdy6jT1uy1HIdt7SXBElcpliyzqsmPzFR/yf0PqNfKoqoV3r71U4dqzbg/VyA+JeFqtRXMTFPCcl4ZKS+Ol9BVI19/tCzt0NxeOkUY7OXak9AHeaw+1P2lSFjDsuFQg4Vub3iZvToNw++sXtK/u7nrLi6d5HLtj1jeEeTyVc6OWCFJpDp10axyJ1nZxPKr8fxkvfYK5DRWm1dqzESXkjlf8AJbhj/hG6jKToQZTuMfE9AJ5hJFAY9UmCZOsS/Z7qnhuSVbFTF9Riy5cUnLefTrW3j48WIhVb7BG3LlpLmHqsVaR1tsZFyXfoN/41osVULHGAFVVjT1dKzVrHrexO+gSNJp3aRsV3Kd+/yag1V230/wBlxHqrYG9cZZyW56iEN7Tz+Ap3Ux7Bjr0G9rRZI668RXhb1vRXOtopLa3C3sQMcUjRtLCrcKhhqD8R99EH/aHA2qvayAH/AI5W/wDWKSU2txCs0AbCT6QtxE6cUZGhJ17jxj0blI76w/LU8i1GngdS8ZsdmbRSREcEcS5ZZVFtEqSFG8lqxvRu9kiL2km/B8VZl7VaqF82BG+vJzHh6G6VjZ8lG9z4VqHaCBMU/wBLNWq2bYFi0jA9nhWsztiMmfq11Oj4stcDOitaW5LB23hFabs5ZaDXT7qPS26iXIEaf/j268KfbZMWJ19B1Hp599eFiwjkOmgFtIrNw5KdNNPRqGOh7iKpdONoTW1u89u4jup02fAmOLKvASQFJ1UgEd3f7K9H40+KVMx8z8m0Ld3EMIzneOJD2Wnlx/v8KCT9INlcTCQuqtizxwNjWHjiuZ2d3Lyv2pJZXyb5mporRwzREMUZcXxrVVul0iHjKNDaXASb/DkSQzt1kEkfk8h9m+tdaQoVLsWJPh8P65Vk9i2JBUkFUjRliXtN5ST6a0+ycyBzIy8NNxT2JbJYkIJxJHu8NWYZpQd2/VvEv586b1bA8j/DSsCN51HFWhws7J+TP//Z">
              <a:extLst>
                <a:ext uri="{FF2B5EF4-FFF2-40B4-BE49-F238E27FC236}">
                  <a16:creationId xmlns:a16="http://schemas.microsoft.com/office/drawing/2014/main" id="{7195D576-CFC7-4D97-B772-E90C05C11D5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62369" y="482462"/>
              <a:ext cx="1463040" cy="1463040"/>
            </a:xfrm>
            <a:prstGeom prst="rect">
              <a:avLst/>
            </a:prstGeom>
            <a:noFill/>
            <a:extLst>
              <a:ext uri="{909E8E84-426E-40DD-AFC4-6F175D3DCCD1}">
                <a14:hiddenFill xmlns:a14="http://schemas.microsoft.com/office/drawing/2010/main">
                  <a:solidFill>
                    <a:srgbClr val="FFFFFF"/>
                  </a:solidFill>
                </a14:hiddenFill>
              </a:ext>
            </a:extLst>
          </p:spPr>
        </p:pic>
        <p:grpSp>
          <p:nvGrpSpPr>
            <p:cNvPr id="156" name="Group 155">
              <a:extLst>
                <a:ext uri="{FF2B5EF4-FFF2-40B4-BE49-F238E27FC236}">
                  <a16:creationId xmlns:a16="http://schemas.microsoft.com/office/drawing/2014/main" id="{138E5557-8001-48CA-A652-B9F2C5E12597}"/>
                </a:ext>
              </a:extLst>
            </p:cNvPr>
            <p:cNvGrpSpPr/>
            <p:nvPr/>
          </p:nvGrpSpPr>
          <p:grpSpPr>
            <a:xfrm>
              <a:off x="4920687" y="482462"/>
              <a:ext cx="5518312" cy="1771150"/>
              <a:chOff x="4920687" y="482462"/>
              <a:chExt cx="5518312" cy="1771150"/>
            </a:xfrm>
          </p:grpSpPr>
          <p:pic>
            <p:nvPicPr>
              <p:cNvPr id="157" name="Content Placeholder 11">
                <a:extLst>
                  <a:ext uri="{FF2B5EF4-FFF2-40B4-BE49-F238E27FC236}">
                    <a16:creationId xmlns:a16="http://schemas.microsoft.com/office/drawing/2014/main" id="{25049CEF-5E1F-404D-B722-B7CB2471F8D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945336" y="482462"/>
                <a:ext cx="1463040" cy="1463040"/>
              </a:xfrm>
              <a:prstGeom prst="rect">
                <a:avLst/>
              </a:prstGeom>
            </p:spPr>
          </p:pic>
          <p:sp>
            <p:nvSpPr>
              <p:cNvPr id="158" name="TextBox 157">
                <a:extLst>
                  <a:ext uri="{FF2B5EF4-FFF2-40B4-BE49-F238E27FC236}">
                    <a16:creationId xmlns:a16="http://schemas.microsoft.com/office/drawing/2014/main" id="{22975A82-7108-46C8-AE38-9E68A810DF01}"/>
                  </a:ext>
                </a:extLst>
              </p:cNvPr>
              <p:cNvSpPr txBox="1"/>
              <p:nvPr/>
            </p:nvSpPr>
            <p:spPr>
              <a:xfrm>
                <a:off x="7036508" y="1884280"/>
                <a:ext cx="1322798" cy="369332"/>
              </a:xfrm>
              <a:prstGeom prst="rect">
                <a:avLst/>
              </a:prstGeom>
              <a:noFill/>
            </p:spPr>
            <p:txBody>
              <a:bodyPr wrap="none" rtlCol="0">
                <a:spAutoFit/>
              </a:bodyPr>
              <a:lstStyle/>
              <a:p>
                <a:pPr algn="ctr"/>
                <a:r>
                  <a:rPr lang="en-US" dirty="0">
                    <a:solidFill>
                      <a:schemeClr val="bg1"/>
                    </a:solidFill>
                    <a:effectLst>
                      <a:outerShdw blurRad="38100" dist="38100" dir="2700000" algn="tl">
                        <a:srgbClr val="000000">
                          <a:alpha val="43137"/>
                        </a:srgbClr>
                      </a:outerShdw>
                    </a:effectLst>
                  </a:rPr>
                  <a:t>Tim Hickling</a:t>
                </a:r>
              </a:p>
            </p:txBody>
          </p:sp>
          <p:sp>
            <p:nvSpPr>
              <p:cNvPr id="159" name="TextBox 158">
                <a:extLst>
                  <a:ext uri="{FF2B5EF4-FFF2-40B4-BE49-F238E27FC236}">
                    <a16:creationId xmlns:a16="http://schemas.microsoft.com/office/drawing/2014/main" id="{2FB126E3-6B37-4365-BEE8-FEC2D68CFFBD}"/>
                  </a:ext>
                </a:extLst>
              </p:cNvPr>
              <p:cNvSpPr txBox="1"/>
              <p:nvPr/>
            </p:nvSpPr>
            <p:spPr>
              <a:xfrm>
                <a:off x="4920687" y="1884280"/>
                <a:ext cx="1512337" cy="369332"/>
              </a:xfrm>
              <a:prstGeom prst="rect">
                <a:avLst/>
              </a:prstGeom>
              <a:noFill/>
            </p:spPr>
            <p:txBody>
              <a:bodyPr wrap="none" rtlCol="0">
                <a:spAutoFit/>
              </a:bodyPr>
              <a:lstStyle/>
              <a:p>
                <a:pPr algn="ctr"/>
                <a:r>
                  <a:rPr lang="en-US" dirty="0">
                    <a:solidFill>
                      <a:schemeClr val="bg1"/>
                    </a:solidFill>
                    <a:effectLst>
                      <a:outerShdw blurRad="38100" dist="38100" dir="2700000" algn="tl">
                        <a:srgbClr val="000000">
                          <a:alpha val="43137"/>
                        </a:srgbClr>
                      </a:outerShdw>
                    </a:effectLst>
                  </a:rPr>
                  <a:t>Xiaoying Chen</a:t>
                </a:r>
              </a:p>
            </p:txBody>
          </p:sp>
          <p:grpSp>
            <p:nvGrpSpPr>
              <p:cNvPr id="160" name="Group 159">
                <a:extLst>
                  <a:ext uri="{FF2B5EF4-FFF2-40B4-BE49-F238E27FC236}">
                    <a16:creationId xmlns:a16="http://schemas.microsoft.com/office/drawing/2014/main" id="{2993B530-55FD-4910-86AB-4DA7C871D994}"/>
                  </a:ext>
                </a:extLst>
              </p:cNvPr>
              <p:cNvGrpSpPr/>
              <p:nvPr/>
            </p:nvGrpSpPr>
            <p:grpSpPr>
              <a:xfrm>
                <a:off x="8975959" y="482463"/>
                <a:ext cx="1463040" cy="1771149"/>
                <a:chOff x="8975962" y="483417"/>
                <a:chExt cx="1463040" cy="1771149"/>
              </a:xfrm>
            </p:grpSpPr>
            <p:pic>
              <p:nvPicPr>
                <p:cNvPr id="161" name="Picture 160">
                  <a:extLst>
                    <a:ext uri="{FF2B5EF4-FFF2-40B4-BE49-F238E27FC236}">
                      <a16:creationId xmlns:a16="http://schemas.microsoft.com/office/drawing/2014/main" id="{AF4C1561-BEFA-41A6-B127-D8B7BAAC3AB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75962" y="483417"/>
                  <a:ext cx="1463040" cy="1463040"/>
                </a:xfrm>
                <a:prstGeom prst="rect">
                  <a:avLst/>
                </a:prstGeom>
              </p:spPr>
            </p:pic>
            <p:sp>
              <p:nvSpPr>
                <p:cNvPr id="162" name="TextBox 161">
                  <a:extLst>
                    <a:ext uri="{FF2B5EF4-FFF2-40B4-BE49-F238E27FC236}">
                      <a16:creationId xmlns:a16="http://schemas.microsoft.com/office/drawing/2014/main" id="{372E9EB9-B930-432B-83D0-4C460A50B82A}"/>
                    </a:ext>
                  </a:extLst>
                </p:cNvPr>
                <p:cNvSpPr txBox="1"/>
                <p:nvPr/>
              </p:nvSpPr>
              <p:spPr>
                <a:xfrm>
                  <a:off x="9128802" y="1885234"/>
                  <a:ext cx="1268168" cy="369332"/>
                </a:xfrm>
                <a:prstGeom prst="rect">
                  <a:avLst/>
                </a:prstGeom>
                <a:noFill/>
              </p:spPr>
              <p:txBody>
                <a:bodyPr wrap="none" rtlCol="0">
                  <a:spAutoFit/>
                </a:bodyPr>
                <a:lstStyle/>
                <a:p>
                  <a:pPr algn="ctr"/>
                  <a:r>
                    <a:rPr lang="en-US" dirty="0">
                      <a:solidFill>
                        <a:schemeClr val="bg1"/>
                      </a:solidFill>
                      <a:effectLst>
                        <a:outerShdw blurRad="38100" dist="38100" dir="2700000" algn="tl">
                          <a:srgbClr val="000000">
                            <a:alpha val="43137"/>
                          </a:srgbClr>
                        </a:outerShdw>
                      </a:effectLst>
                    </a:rPr>
                    <a:t>Paolo Vicini</a:t>
                  </a:r>
                </a:p>
              </p:txBody>
            </p:sp>
          </p:grpSp>
        </p:grpSp>
      </p:grpSp>
      <p:sp>
        <p:nvSpPr>
          <p:cNvPr id="163" name="Rectangle 162">
            <a:extLst>
              <a:ext uri="{FF2B5EF4-FFF2-40B4-BE49-F238E27FC236}">
                <a16:creationId xmlns:a16="http://schemas.microsoft.com/office/drawing/2014/main" id="{3D28FA81-5833-4FBB-BB73-2C02483C5656}"/>
              </a:ext>
            </a:extLst>
          </p:cNvPr>
          <p:cNvSpPr/>
          <p:nvPr/>
        </p:nvSpPr>
        <p:spPr>
          <a:xfrm>
            <a:off x="4368925" y="6423181"/>
            <a:ext cx="3487558" cy="369332"/>
          </a:xfrm>
          <a:prstGeom prst="rect">
            <a:avLst/>
          </a:prstGeom>
        </p:spPr>
        <p:txBody>
          <a:bodyPr wrap="none">
            <a:spAutoFit/>
          </a:bodyPr>
          <a:lstStyle/>
          <a:p>
            <a:pPr algn="ctr"/>
            <a:r>
              <a:rPr lang="en-US" dirty="0"/>
              <a:t>Standing on the shoulders of giants</a:t>
            </a:r>
          </a:p>
        </p:txBody>
      </p:sp>
      <p:sp>
        <p:nvSpPr>
          <p:cNvPr id="6" name="Title 5">
            <a:extLst>
              <a:ext uri="{FF2B5EF4-FFF2-40B4-BE49-F238E27FC236}">
                <a16:creationId xmlns:a16="http://schemas.microsoft.com/office/drawing/2014/main" id="{2ECF5549-2379-4B60-962E-CD776B2E7347}"/>
              </a:ext>
            </a:extLst>
          </p:cNvPr>
          <p:cNvSpPr>
            <a:spLocks noGrp="1"/>
          </p:cNvSpPr>
          <p:nvPr>
            <p:ph type="title"/>
          </p:nvPr>
        </p:nvSpPr>
        <p:spPr>
          <a:xfrm>
            <a:off x="434026" y="542205"/>
            <a:ext cx="5387566" cy="1526741"/>
          </a:xfrm>
          <a:solidFill>
            <a:srgbClr val="404040"/>
          </a:solidFill>
        </p:spPr>
        <p:txBody>
          <a:bodyPr vert="horz" lIns="91440" tIns="45720" rIns="91440" bIns="45720" rtlCol="0" anchor="ctr">
            <a:noAutofit/>
          </a:bodyPr>
          <a:lstStyle/>
          <a:p>
            <a:pPr algn="r"/>
            <a:r>
              <a:rPr lang="en-US" sz="2800" dirty="0">
                <a:solidFill>
                  <a:schemeClr val="bg1"/>
                </a:solidFill>
              </a:rPr>
              <a:t>Chen Model </a:t>
            </a:r>
            <a:br>
              <a:rPr lang="en-US" sz="2800" dirty="0">
                <a:solidFill>
                  <a:schemeClr val="bg1"/>
                </a:solidFill>
              </a:rPr>
            </a:br>
            <a:r>
              <a:rPr lang="en-US" sz="2800" dirty="0">
                <a:solidFill>
                  <a:schemeClr val="bg1"/>
                </a:solidFill>
              </a:rPr>
              <a:t>Heavily Influenced The </a:t>
            </a:r>
            <a:br>
              <a:rPr lang="en-US" sz="2800" dirty="0">
                <a:solidFill>
                  <a:schemeClr val="bg1"/>
                </a:solidFill>
              </a:rPr>
            </a:br>
            <a:r>
              <a:rPr lang="en-US" sz="2800" dirty="0">
                <a:solidFill>
                  <a:schemeClr val="bg1"/>
                </a:solidFill>
              </a:rPr>
              <a:t>Antigen Presentation Mechanism </a:t>
            </a:r>
            <a:br>
              <a:rPr lang="en-US" sz="2800" dirty="0">
                <a:solidFill>
                  <a:schemeClr val="bg1"/>
                </a:solidFill>
              </a:rPr>
            </a:br>
            <a:r>
              <a:rPr lang="en-US" sz="2800" dirty="0">
                <a:solidFill>
                  <a:schemeClr val="bg1"/>
                </a:solidFill>
              </a:rPr>
              <a:t>in TCPro</a:t>
            </a:r>
          </a:p>
        </p:txBody>
      </p:sp>
      <p:cxnSp>
        <p:nvCxnSpPr>
          <p:cNvPr id="31" name="Straight Connector 30">
            <a:extLst>
              <a:ext uri="{FF2B5EF4-FFF2-40B4-BE49-F238E27FC236}">
                <a16:creationId xmlns:a16="http://schemas.microsoft.com/office/drawing/2014/main" id="{918B6619-E0AA-4B70-80D9-991257B4A329}"/>
              </a:ext>
            </a:extLst>
          </p:cNvPr>
          <p:cNvCxnSpPr/>
          <p:nvPr/>
        </p:nvCxnSpPr>
        <p:spPr>
          <a:xfrm>
            <a:off x="5850167" y="542051"/>
            <a:ext cx="0" cy="15270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 name="Audio 2">
            <a:hlinkClick r:id="" action="ppaction://media"/>
            <a:extLst>
              <a:ext uri="{FF2B5EF4-FFF2-40B4-BE49-F238E27FC236}">
                <a16:creationId xmlns:a16="http://schemas.microsoft.com/office/drawing/2014/main" id="{BFA5C534-54F8-40C7-9785-90218905C8D9}"/>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17745206"/>
      </p:ext>
    </p:extLst>
  </p:cSld>
  <p:clrMapOvr>
    <a:masterClrMapping/>
  </p:clrMapOvr>
  <mc:AlternateContent xmlns:mc="http://schemas.openxmlformats.org/markup-compatibility/2006" xmlns:p14="http://schemas.microsoft.com/office/powerpoint/2010/main">
    <mc:Choice Requires="p14">
      <p:transition spd="slow" p14:dur="2000" advTm="22272"/>
    </mc:Choice>
    <mc:Fallback xmlns="">
      <p:transition spd="slow" advTm="22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3934D-8BFB-4965-93A5-C8A47B25DE7C}"/>
              </a:ext>
            </a:extLst>
          </p:cNvPr>
          <p:cNvSpPr>
            <a:spLocks noGrp="1"/>
          </p:cNvSpPr>
          <p:nvPr>
            <p:ph type="title"/>
          </p:nvPr>
        </p:nvSpPr>
        <p:spPr/>
        <p:txBody>
          <a:bodyPr/>
          <a:lstStyle/>
          <a:p>
            <a:r>
              <a:rPr lang="en-US" b="1" dirty="0"/>
              <a:t>Antigen Presentation Modeling</a:t>
            </a:r>
          </a:p>
        </p:txBody>
      </p:sp>
      <p:sp>
        <p:nvSpPr>
          <p:cNvPr id="3" name="Content Placeholder 2">
            <a:extLst>
              <a:ext uri="{FF2B5EF4-FFF2-40B4-BE49-F238E27FC236}">
                <a16:creationId xmlns:a16="http://schemas.microsoft.com/office/drawing/2014/main" id="{66D67B5B-9752-41DC-BC06-0F7B526D5474}"/>
              </a:ext>
            </a:extLst>
          </p:cNvPr>
          <p:cNvSpPr>
            <a:spLocks noGrp="1"/>
          </p:cNvSpPr>
          <p:nvPr>
            <p:ph idx="1"/>
          </p:nvPr>
        </p:nvSpPr>
        <p:spPr/>
        <p:txBody>
          <a:bodyPr>
            <a:normAutofit lnSpcReduction="10000"/>
          </a:bodyPr>
          <a:lstStyle/>
          <a:p>
            <a:r>
              <a:rPr lang="en-US" dirty="0"/>
              <a:t>In dendritic cells:</a:t>
            </a:r>
          </a:p>
          <a:p>
            <a:pPr lvl="1"/>
            <a:r>
              <a:rPr lang="en-US" dirty="0"/>
              <a:t>product molecules are endocytosed from the media,</a:t>
            </a:r>
          </a:p>
          <a:p>
            <a:pPr lvl="1"/>
            <a:r>
              <a:rPr lang="en-US" dirty="0"/>
              <a:t>antigenic product molecules are processed into shorter peptides,</a:t>
            </a:r>
          </a:p>
          <a:p>
            <a:pPr lvl="1"/>
            <a:r>
              <a:rPr lang="en-US" dirty="0"/>
              <a:t>short peptides can bind MHCII molecules or further degrade,</a:t>
            </a:r>
          </a:p>
          <a:p>
            <a:pPr lvl="1"/>
            <a:r>
              <a:rPr lang="en-US" dirty="0"/>
              <a:t>peptide-MHC complexes are presented on the membrane.</a:t>
            </a:r>
          </a:p>
          <a:p>
            <a:pPr lvl="1"/>
            <a:endParaRPr lang="en-US" dirty="0"/>
          </a:p>
          <a:p>
            <a:r>
              <a:rPr lang="en-US" dirty="0"/>
              <a:t>We assume that each 15-mer peptide of the product has an equal proclivity for cleavability out of the product.</a:t>
            </a:r>
          </a:p>
          <a:p>
            <a:pPr lvl="1"/>
            <a:r>
              <a:rPr lang="en-US" dirty="0"/>
              <a:t>We used </a:t>
            </a:r>
            <a:r>
              <a:rPr lang="en-US" dirty="0" err="1"/>
              <a:t>NetMHCIIPan</a:t>
            </a:r>
            <a:r>
              <a:rPr lang="en-US" dirty="0"/>
              <a:t> for peptide-MHC Class II molecule binding affinities.</a:t>
            </a:r>
          </a:p>
          <a:p>
            <a:pPr lvl="1"/>
            <a:r>
              <a:rPr lang="en-US" dirty="0"/>
              <a:t>We used IEDB and BLAST to calculate immunogenic propensity of each 15-mer peptide.</a:t>
            </a:r>
          </a:p>
          <a:p>
            <a:pPr lvl="1"/>
            <a:endParaRPr lang="en-US" dirty="0"/>
          </a:p>
          <a:p>
            <a:endParaRPr lang="en-US" dirty="0"/>
          </a:p>
        </p:txBody>
      </p:sp>
      <p:sp>
        <p:nvSpPr>
          <p:cNvPr id="4" name="Rectangle 3">
            <a:extLst>
              <a:ext uri="{FF2B5EF4-FFF2-40B4-BE49-F238E27FC236}">
                <a16:creationId xmlns:a16="http://schemas.microsoft.com/office/drawing/2014/main" id="{A23D4DB2-499A-49DE-9F15-D6512A62C0BD}"/>
              </a:ext>
            </a:extLst>
          </p:cNvPr>
          <p:cNvSpPr/>
          <p:nvPr/>
        </p:nvSpPr>
        <p:spPr>
          <a:xfrm>
            <a:off x="838200" y="6169709"/>
            <a:ext cx="10515600" cy="646331"/>
          </a:xfrm>
          <a:prstGeom prst="rect">
            <a:avLst/>
          </a:prstGeom>
        </p:spPr>
        <p:txBody>
          <a:bodyPr wrap="square">
            <a:spAutoFit/>
          </a:bodyPr>
          <a:lstStyle/>
          <a:p>
            <a:r>
              <a:rPr lang="en-US" dirty="0"/>
              <a:t>Improved methods for predicting peptide binding affinity to MHC class II molecules. Jensen KK, </a:t>
            </a:r>
            <a:r>
              <a:rPr lang="en-US" dirty="0" err="1"/>
              <a:t>Andreatta</a:t>
            </a:r>
            <a:r>
              <a:rPr lang="en-US" dirty="0"/>
              <a:t> M, </a:t>
            </a:r>
            <a:r>
              <a:rPr lang="en-US" dirty="0" err="1"/>
              <a:t>Marcatili</a:t>
            </a:r>
            <a:r>
              <a:rPr lang="en-US" dirty="0"/>
              <a:t> P, </a:t>
            </a:r>
            <a:r>
              <a:rPr lang="en-US" dirty="0" err="1"/>
              <a:t>Buus</a:t>
            </a:r>
            <a:r>
              <a:rPr lang="en-US" dirty="0"/>
              <a:t> S, Greenbaum JA, Yan Z, </a:t>
            </a:r>
            <a:r>
              <a:rPr lang="en-US" dirty="0" err="1"/>
              <a:t>Sette</a:t>
            </a:r>
            <a:r>
              <a:rPr lang="en-US" dirty="0"/>
              <a:t> A, Peters B, Nielsen M. Immunology. 2018 Jan 6.</a:t>
            </a:r>
          </a:p>
        </p:txBody>
      </p:sp>
      <p:pic>
        <p:nvPicPr>
          <p:cNvPr id="7" name="Audio 6">
            <a:hlinkClick r:id="" action="ppaction://media"/>
            <a:extLst>
              <a:ext uri="{FF2B5EF4-FFF2-40B4-BE49-F238E27FC236}">
                <a16:creationId xmlns:a16="http://schemas.microsoft.com/office/drawing/2014/main" id="{479A2DDF-8389-419D-AA05-6030FF237D8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06582308"/>
      </p:ext>
    </p:extLst>
  </p:cSld>
  <p:clrMapOvr>
    <a:masterClrMapping/>
  </p:clrMapOvr>
  <mc:AlternateContent xmlns:mc="http://schemas.openxmlformats.org/markup-compatibility/2006" xmlns:p14="http://schemas.microsoft.com/office/powerpoint/2010/main">
    <mc:Choice Requires="p14">
      <p:transition spd="slow" p14:dur="2000" advTm="46337"/>
    </mc:Choice>
    <mc:Fallback xmlns="">
      <p:transition spd="slow" advTm="463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72986-1CB1-4353-B129-61FBDE52BD60}"/>
              </a:ext>
            </a:extLst>
          </p:cNvPr>
          <p:cNvSpPr>
            <a:spLocks noGrp="1"/>
          </p:cNvSpPr>
          <p:nvPr>
            <p:ph type="title"/>
          </p:nvPr>
        </p:nvSpPr>
        <p:spPr/>
        <p:txBody>
          <a:bodyPr/>
          <a:lstStyle/>
          <a:p>
            <a:r>
              <a:rPr lang="en-US" b="1" dirty="0"/>
              <a:t>Cell Behavior Modeling</a:t>
            </a:r>
          </a:p>
        </p:txBody>
      </p:sp>
      <p:sp>
        <p:nvSpPr>
          <p:cNvPr id="3" name="Content Placeholder 2">
            <a:extLst>
              <a:ext uri="{FF2B5EF4-FFF2-40B4-BE49-F238E27FC236}">
                <a16:creationId xmlns:a16="http://schemas.microsoft.com/office/drawing/2014/main" id="{BEEB2481-57F3-47E8-8507-D2714C5A0C07}"/>
              </a:ext>
            </a:extLst>
          </p:cNvPr>
          <p:cNvSpPr>
            <a:spLocks noGrp="1"/>
          </p:cNvSpPr>
          <p:nvPr>
            <p:ph idx="1"/>
          </p:nvPr>
        </p:nvSpPr>
        <p:spPr/>
        <p:txBody>
          <a:bodyPr>
            <a:normAutofit/>
          </a:bodyPr>
          <a:lstStyle/>
          <a:p>
            <a:r>
              <a:rPr lang="en-US" dirty="0"/>
              <a:t>Immature dendritic cells differentiate into mature dendritic cells due to the maturation signal presence in the well. </a:t>
            </a:r>
          </a:p>
          <a:p>
            <a:endParaRPr lang="en-US" dirty="0"/>
          </a:p>
          <a:p>
            <a:r>
              <a:rPr lang="en-US" dirty="0"/>
              <a:t>Naïve T cells proliferate at a baseline level so long there are no product molecules in the assay well.</a:t>
            </a:r>
          </a:p>
          <a:p>
            <a:endParaRPr lang="en-US" dirty="0"/>
          </a:p>
          <a:p>
            <a:r>
              <a:rPr lang="en-US" dirty="0"/>
              <a:t>There are some T cells with frequency F</a:t>
            </a:r>
            <a:r>
              <a:rPr lang="en-US" baseline="-25000" dirty="0"/>
              <a:t>p  </a:t>
            </a:r>
            <a:r>
              <a:rPr lang="en-US" dirty="0"/>
              <a:t>that recognize product-derived peptides presented by MHC molecules. </a:t>
            </a:r>
          </a:p>
          <a:p>
            <a:pPr lvl="1"/>
            <a:r>
              <a:rPr lang="en-US" dirty="0"/>
              <a:t>When presented with those peptides, they differentiate into activated T cells.</a:t>
            </a:r>
          </a:p>
        </p:txBody>
      </p:sp>
      <p:pic>
        <p:nvPicPr>
          <p:cNvPr id="4" name="Audio 3">
            <a:hlinkClick r:id="" action="ppaction://media"/>
            <a:extLst>
              <a:ext uri="{FF2B5EF4-FFF2-40B4-BE49-F238E27FC236}">
                <a16:creationId xmlns:a16="http://schemas.microsoft.com/office/drawing/2014/main" id="{1F9797C3-1FC9-42CC-A2CC-D8B3D7388C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38097150"/>
      </p:ext>
    </p:extLst>
  </p:cSld>
  <p:clrMapOvr>
    <a:masterClrMapping/>
  </p:clrMapOvr>
  <mc:AlternateContent xmlns:mc="http://schemas.openxmlformats.org/markup-compatibility/2006" xmlns:p14="http://schemas.microsoft.com/office/powerpoint/2010/main">
    <mc:Choice Requires="p14">
      <p:transition spd="slow" p14:dur="2000" advTm="32545"/>
    </mc:Choice>
    <mc:Fallback xmlns="">
      <p:transition spd="slow" advTm="32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15FE312-B05B-4E68-A6D0-B5B9A4B177E5}"/>
              </a:ext>
            </a:extLst>
          </p:cNvPr>
          <p:cNvSpPr>
            <a:spLocks noGrp="1"/>
          </p:cNvSpPr>
          <p:nvPr>
            <p:ph type="title"/>
          </p:nvPr>
        </p:nvSpPr>
        <p:spPr/>
        <p:txBody>
          <a:bodyPr/>
          <a:lstStyle/>
          <a:p>
            <a:r>
              <a:rPr lang="en-US" dirty="0"/>
              <a:t>Example Cell Counts for the Two Assay Types</a:t>
            </a:r>
          </a:p>
        </p:txBody>
      </p:sp>
      <p:pic>
        <p:nvPicPr>
          <p:cNvPr id="18" name="Content Placeholder 17">
            <a:extLst>
              <a:ext uri="{FF2B5EF4-FFF2-40B4-BE49-F238E27FC236}">
                <a16:creationId xmlns:a16="http://schemas.microsoft.com/office/drawing/2014/main" id="{07F93690-1696-47EC-A6A6-10762A4D8A3B}"/>
              </a:ext>
            </a:extLst>
          </p:cNvPr>
          <p:cNvPicPr>
            <a:picLocks noGrp="1" noChangeAspect="1"/>
          </p:cNvPicPr>
          <p:nvPr>
            <p:ph idx="1"/>
          </p:nvPr>
        </p:nvPicPr>
        <p:blipFill>
          <a:blip r:embed="rId5"/>
          <a:stretch>
            <a:fillRect/>
          </a:stretch>
        </p:blipFill>
        <p:spPr>
          <a:xfrm>
            <a:off x="1120256" y="1401555"/>
            <a:ext cx="9951488" cy="5224532"/>
          </a:xfrm>
          <a:prstGeom prst="rect">
            <a:avLst/>
          </a:prstGeom>
        </p:spPr>
      </p:pic>
      <p:pic>
        <p:nvPicPr>
          <p:cNvPr id="6" name="Audio 5">
            <a:hlinkClick r:id="" action="ppaction://media"/>
            <a:extLst>
              <a:ext uri="{FF2B5EF4-FFF2-40B4-BE49-F238E27FC236}">
                <a16:creationId xmlns:a16="http://schemas.microsoft.com/office/drawing/2014/main" id="{7AB08740-0BC8-4247-8AEF-D663FAF9822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38230731"/>
      </p:ext>
    </p:extLst>
  </p:cSld>
  <p:clrMapOvr>
    <a:masterClrMapping/>
  </p:clrMapOvr>
  <mc:AlternateContent xmlns:mc="http://schemas.openxmlformats.org/markup-compatibility/2006" xmlns:p14="http://schemas.microsoft.com/office/powerpoint/2010/main">
    <mc:Choice Requires="p14">
      <p:transition spd="slow" p14:dur="2000" advTm="22953"/>
    </mc:Choice>
    <mc:Fallback xmlns="">
      <p:transition spd="slow" advTm="22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D5E0904-721C-4D68-9EB8-1C9752E32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3" name="Rectangle 12">
            <a:extLst>
              <a:ext uri="{FF2B5EF4-FFF2-40B4-BE49-F238E27FC236}">
                <a16:creationId xmlns:a16="http://schemas.microsoft.com/office/drawing/2014/main" id="{D0CDF5D3-7220-42A0-9D37-ECF3BF283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5105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a:extLst>
              <a:ext uri="{FF2B5EF4-FFF2-40B4-BE49-F238E27FC236}">
                <a16:creationId xmlns:a16="http://schemas.microsoft.com/office/drawing/2014/main" id="{64BC717F-58B3-4A4E-BC3B-1B11323AD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5">
            <a:extLst>
              <a:ext uri="{FF2B5EF4-FFF2-40B4-BE49-F238E27FC236}">
                <a16:creationId xmlns:a16="http://schemas.microsoft.com/office/drawing/2014/main" id="{1EB53F9B-0953-4055-9D20-E2A16CEFA298}"/>
              </a:ext>
            </a:extLst>
          </p:cNvPr>
          <p:cNvSpPr>
            <a:spLocks noGrp="1"/>
          </p:cNvSpPr>
          <p:nvPr>
            <p:ph type="title"/>
          </p:nvPr>
        </p:nvSpPr>
        <p:spPr>
          <a:xfrm>
            <a:off x="944183" y="5181600"/>
            <a:ext cx="10156435" cy="1076324"/>
          </a:xfrm>
        </p:spPr>
        <p:txBody>
          <a:bodyPr vert="horz" lIns="91440" tIns="45720" rIns="91440" bIns="45720" rtlCol="0" anchor="b">
            <a:normAutofit/>
          </a:bodyPr>
          <a:lstStyle/>
          <a:p>
            <a:pPr>
              <a:lnSpc>
                <a:spcPct val="85000"/>
              </a:lnSpc>
            </a:pPr>
            <a:r>
              <a:rPr lang="en-US" sz="3800" dirty="0">
                <a:solidFill>
                  <a:srgbClr val="FFFFFF"/>
                </a:solidFill>
              </a:rPr>
              <a:t>Overall Workflow for Modeling Patient A’s </a:t>
            </a:r>
            <a:br>
              <a:rPr lang="en-US" sz="3800" dirty="0">
                <a:solidFill>
                  <a:srgbClr val="FFFFFF"/>
                </a:solidFill>
              </a:rPr>
            </a:br>
            <a:r>
              <a:rPr lang="en-US" sz="3800" dirty="0">
                <a:solidFill>
                  <a:srgbClr val="FFFFFF"/>
                </a:solidFill>
              </a:rPr>
              <a:t>Immune Response to Drug B</a:t>
            </a:r>
          </a:p>
        </p:txBody>
      </p:sp>
      <p:sp>
        <p:nvSpPr>
          <p:cNvPr id="17" name="Rectangle 16">
            <a:extLst>
              <a:ext uri="{FF2B5EF4-FFF2-40B4-BE49-F238E27FC236}">
                <a16:creationId xmlns:a16="http://schemas.microsoft.com/office/drawing/2014/main" id="{1EE75710-64C5-4CA8-8A7C-82EE4125C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3E46472D-5C0E-4391-9145-481B330255B4}"/>
              </a:ext>
            </a:extLst>
          </p:cNvPr>
          <p:cNvPicPr>
            <a:picLocks noGrp="1" noChangeAspect="1"/>
          </p:cNvPicPr>
          <p:nvPr>
            <p:ph idx="1"/>
          </p:nvPr>
        </p:nvPicPr>
        <p:blipFill rotWithShape="1">
          <a:blip r:embed="rId5"/>
          <a:srcRect b="24103"/>
          <a:stretch/>
        </p:blipFill>
        <p:spPr>
          <a:xfrm>
            <a:off x="1689100" y="88900"/>
            <a:ext cx="8371839" cy="5016499"/>
          </a:xfrm>
          <a:prstGeom prst="rect">
            <a:avLst/>
          </a:prstGeom>
        </p:spPr>
      </p:pic>
      <p:sp>
        <p:nvSpPr>
          <p:cNvPr id="19" name="Rectangle 18">
            <a:extLst>
              <a:ext uri="{FF2B5EF4-FFF2-40B4-BE49-F238E27FC236}">
                <a16:creationId xmlns:a16="http://schemas.microsoft.com/office/drawing/2014/main" id="{435050B1-74E1-4A81-923D-0F5971A3B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9B7F641-C48C-499E-AAA5-7C3B460032DE}"/>
              </a:ext>
            </a:extLst>
          </p:cNvPr>
          <p:cNvSpPr txBox="1"/>
          <p:nvPr/>
        </p:nvSpPr>
        <p:spPr>
          <a:xfrm>
            <a:off x="683924" y="560320"/>
            <a:ext cx="1316835"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Patient A</a:t>
            </a:r>
          </a:p>
        </p:txBody>
      </p:sp>
      <p:sp>
        <p:nvSpPr>
          <p:cNvPr id="20" name="TextBox 19">
            <a:extLst>
              <a:ext uri="{FF2B5EF4-FFF2-40B4-BE49-F238E27FC236}">
                <a16:creationId xmlns:a16="http://schemas.microsoft.com/office/drawing/2014/main" id="{CE0B85A8-D872-4190-B0B7-47985D06ED7C}"/>
              </a:ext>
            </a:extLst>
          </p:cNvPr>
          <p:cNvSpPr txBox="1"/>
          <p:nvPr/>
        </p:nvSpPr>
        <p:spPr>
          <a:xfrm>
            <a:off x="1210443" y="1630326"/>
            <a:ext cx="1023037"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Drug B</a:t>
            </a:r>
          </a:p>
        </p:txBody>
      </p:sp>
      <p:grpSp>
        <p:nvGrpSpPr>
          <p:cNvPr id="24" name="Group 23">
            <a:extLst>
              <a:ext uri="{FF2B5EF4-FFF2-40B4-BE49-F238E27FC236}">
                <a16:creationId xmlns:a16="http://schemas.microsoft.com/office/drawing/2014/main" id="{107149A1-B9AD-4573-BC1B-8F196B34D964}"/>
              </a:ext>
            </a:extLst>
          </p:cNvPr>
          <p:cNvGrpSpPr/>
          <p:nvPr/>
        </p:nvGrpSpPr>
        <p:grpSpPr>
          <a:xfrm>
            <a:off x="789940" y="2348605"/>
            <a:ext cx="1828802" cy="2602041"/>
            <a:chOff x="9131297" y="329305"/>
            <a:chExt cx="1828802" cy="2602041"/>
          </a:xfrm>
        </p:grpSpPr>
        <p:pic>
          <p:nvPicPr>
            <p:cNvPr id="21" name="Picture 20">
              <a:extLst>
                <a:ext uri="{FF2B5EF4-FFF2-40B4-BE49-F238E27FC236}">
                  <a16:creationId xmlns:a16="http://schemas.microsoft.com/office/drawing/2014/main" id="{AC7EE3EA-4F09-415A-9FC3-1858B67410A2}"/>
                </a:ext>
              </a:extLst>
            </p:cNvPr>
            <p:cNvPicPr>
              <a:picLocks noChangeAspect="1"/>
            </p:cNvPicPr>
            <p:nvPr/>
          </p:nvPicPr>
          <p:blipFill rotWithShape="1">
            <a:blip r:embed="rId6"/>
            <a:srcRect l="11209" t="56363" r="30535"/>
            <a:stretch/>
          </p:blipFill>
          <p:spPr>
            <a:xfrm>
              <a:off x="9131297" y="329305"/>
              <a:ext cx="1828802" cy="1097280"/>
            </a:xfrm>
            <a:prstGeom prst="rect">
              <a:avLst/>
            </a:prstGeom>
            <a:ln w="38100" cap="sq">
              <a:noFill/>
              <a:prstDash val="solid"/>
              <a:miter lim="800000"/>
            </a:ln>
            <a:effectLst>
              <a:outerShdw blurRad="50800" dist="38100" dir="2700000" algn="tl" rotWithShape="0">
                <a:srgbClr val="000000">
                  <a:alpha val="43000"/>
                </a:srgbClr>
              </a:outerShdw>
            </a:effectLst>
          </p:spPr>
        </p:pic>
        <p:pic>
          <p:nvPicPr>
            <p:cNvPr id="22" name="Picture 21">
              <a:extLst>
                <a:ext uri="{FF2B5EF4-FFF2-40B4-BE49-F238E27FC236}">
                  <a16:creationId xmlns:a16="http://schemas.microsoft.com/office/drawing/2014/main" id="{2E7AF103-EFFB-4038-919C-7807E99610A5}"/>
                </a:ext>
              </a:extLst>
            </p:cNvPr>
            <p:cNvPicPr>
              <a:picLocks noChangeAspect="1"/>
            </p:cNvPicPr>
            <p:nvPr/>
          </p:nvPicPr>
          <p:blipFill rotWithShape="1">
            <a:blip r:embed="rId7"/>
            <a:srcRect l="11209" t="56363" r="30535"/>
            <a:stretch/>
          </p:blipFill>
          <p:spPr>
            <a:xfrm>
              <a:off x="9131298" y="1834066"/>
              <a:ext cx="1828800" cy="1097280"/>
            </a:xfrm>
            <a:prstGeom prst="rect">
              <a:avLst/>
            </a:prstGeom>
            <a:ln w="38100" cap="sq">
              <a:noFill/>
              <a:prstDash val="solid"/>
              <a:miter lim="800000"/>
            </a:ln>
            <a:effectLst>
              <a:outerShdw blurRad="50800" dist="38100" dir="2700000" algn="tl" rotWithShape="0">
                <a:srgbClr val="000000">
                  <a:alpha val="43000"/>
                </a:srgbClr>
              </a:outerShdw>
            </a:effectLst>
          </p:spPr>
        </p:pic>
        <p:sp>
          <p:nvSpPr>
            <p:cNvPr id="9" name="TextBox 8">
              <a:extLst>
                <a:ext uri="{FF2B5EF4-FFF2-40B4-BE49-F238E27FC236}">
                  <a16:creationId xmlns:a16="http://schemas.microsoft.com/office/drawing/2014/main" id="{27003A50-063F-4DC4-AB60-A561E98294C5}"/>
                </a:ext>
              </a:extLst>
            </p:cNvPr>
            <p:cNvSpPr txBox="1"/>
            <p:nvPr/>
          </p:nvSpPr>
          <p:spPr>
            <a:xfrm>
              <a:off x="9837949" y="1417306"/>
              <a:ext cx="415499" cy="369332"/>
            </a:xfrm>
            <a:prstGeom prst="rect">
              <a:avLst/>
            </a:prstGeom>
            <a:noFill/>
          </p:spPr>
          <p:txBody>
            <a:bodyPr wrap="none" rtlCol="0">
              <a:spAutoFit/>
            </a:bodyPr>
            <a:lstStyle/>
            <a:p>
              <a:pPr algn="ctr"/>
              <a:r>
                <a:rPr lang="en-US" dirty="0"/>
                <a:t>vs</a:t>
              </a:r>
            </a:p>
          </p:txBody>
        </p:sp>
      </p:grpSp>
      <p:pic>
        <p:nvPicPr>
          <p:cNvPr id="4" name="Audio 3">
            <a:hlinkClick r:id="" action="ppaction://media"/>
            <a:extLst>
              <a:ext uri="{FF2B5EF4-FFF2-40B4-BE49-F238E27FC236}">
                <a16:creationId xmlns:a16="http://schemas.microsoft.com/office/drawing/2014/main" id="{71236BB4-D1C1-4323-8C6A-5F544186F24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91725320"/>
      </p:ext>
    </p:extLst>
  </p:cSld>
  <p:clrMapOvr>
    <a:masterClrMapping/>
  </p:clrMapOvr>
  <mc:AlternateContent xmlns:mc="http://schemas.openxmlformats.org/markup-compatibility/2006" xmlns:p14="http://schemas.microsoft.com/office/powerpoint/2010/main">
    <mc:Choice Requires="p14">
      <p:transition spd="slow" p14:dur="2000" advTm="35810"/>
    </mc:Choice>
    <mc:Fallback xmlns="">
      <p:transition spd="slow" advTm="358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7"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1000"/>
                                        <p:tgtEl>
                                          <p:spTgt spid="24"/>
                                        </p:tgtEl>
                                      </p:cBhvr>
                                    </p:animEffect>
                                    <p:anim calcmode="lin" valueType="num">
                                      <p:cBhvr>
                                        <p:cTn id="12" dur="1000" fill="hold"/>
                                        <p:tgtEl>
                                          <p:spTgt spid="24"/>
                                        </p:tgtEl>
                                        <p:attrNameLst>
                                          <p:attrName>ppt_x</p:attrName>
                                        </p:attrNameLst>
                                      </p:cBhvr>
                                      <p:tavLst>
                                        <p:tav tm="0">
                                          <p:val>
                                            <p:strVal val="#ppt_x"/>
                                          </p:val>
                                        </p:tav>
                                        <p:tav tm="100000">
                                          <p:val>
                                            <p:strVal val="#ppt_x"/>
                                          </p:val>
                                        </p:tav>
                                      </p:tavLst>
                                    </p:anim>
                                    <p:anim calcmode="lin" valueType="num">
                                      <p:cBhvr>
                                        <p:cTn id="13"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27672B-4994-4B12-8772-95E1DED90904}"/>
              </a:ext>
            </a:extLst>
          </p:cNvPr>
          <p:cNvSpPr>
            <a:spLocks noGrp="1"/>
          </p:cNvSpPr>
          <p:nvPr>
            <p:ph type="title" idx="4294967295"/>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Predicting Immunogenicity Risk of a Patient Cohort with TCPro</a:t>
            </a:r>
          </a:p>
        </p:txBody>
      </p:sp>
      <p:pic>
        <p:nvPicPr>
          <p:cNvPr id="3" name="Picture 2">
            <a:extLst>
              <a:ext uri="{FF2B5EF4-FFF2-40B4-BE49-F238E27FC236}">
                <a16:creationId xmlns:a16="http://schemas.microsoft.com/office/drawing/2014/main" id="{82F4F9F1-8C5B-430E-A26E-BE804BA0ACFB}"/>
              </a:ext>
            </a:extLst>
          </p:cNvPr>
          <p:cNvPicPr>
            <a:picLocks noChangeAspect="1"/>
          </p:cNvPicPr>
          <p:nvPr/>
        </p:nvPicPr>
        <p:blipFill>
          <a:blip r:embed="rId5"/>
          <a:stretch>
            <a:fillRect/>
          </a:stretch>
        </p:blipFill>
        <p:spPr>
          <a:xfrm>
            <a:off x="643467" y="2113885"/>
            <a:ext cx="10905066" cy="3516882"/>
          </a:xfrm>
          <a:prstGeom prst="rect">
            <a:avLst/>
          </a:prstGeom>
        </p:spPr>
      </p:pic>
      <p:pic>
        <p:nvPicPr>
          <p:cNvPr id="6" name="Audio 5">
            <a:hlinkClick r:id="" action="ppaction://media"/>
            <a:extLst>
              <a:ext uri="{FF2B5EF4-FFF2-40B4-BE49-F238E27FC236}">
                <a16:creationId xmlns:a16="http://schemas.microsoft.com/office/drawing/2014/main" id="{292778EB-9787-4121-9582-5F21A408A0B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15075803"/>
      </p:ext>
    </p:extLst>
  </p:cSld>
  <p:clrMapOvr>
    <a:masterClrMapping/>
  </p:clrMapOvr>
  <mc:AlternateContent xmlns:mc="http://schemas.openxmlformats.org/markup-compatibility/2006" xmlns:p14="http://schemas.microsoft.com/office/powerpoint/2010/main">
    <mc:Choice Requires="p14">
      <p:transition spd="slow" p14:dur="2000" advTm="18236"/>
    </mc:Choice>
    <mc:Fallback xmlns="">
      <p:transition spd="slow" advTm="18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6401558_3D PowerPoint presentation (Hubble Telescope model)_RVA_v3.potx" id="{DA714CAD-954C-4F39-86D6-BED94FEBEACB}" vid="{57CC5FEC-698F-4DDC-9E3C-A300292229F8}"/>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602</TotalTime>
  <Words>800</Words>
  <Application>Microsoft Office PowerPoint</Application>
  <PresentationFormat>Widescreen</PresentationFormat>
  <Paragraphs>82</Paragraphs>
  <Slides>10</Slides>
  <Notes>9</Notes>
  <HiddenSlides>0</HiddenSlides>
  <MMClips>10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10</vt:i4>
      </vt:variant>
    </vt:vector>
  </HeadingPairs>
  <TitlesOfParts>
    <vt:vector size="20" baseType="lpstr">
      <vt:lpstr>Agency FB</vt:lpstr>
      <vt:lpstr>Arial</vt:lpstr>
      <vt:lpstr>Calibri</vt:lpstr>
      <vt:lpstr>Calibri Light</vt:lpstr>
      <vt:lpstr>Century Schoolbook</vt:lpstr>
      <vt:lpstr>Segoe UI Light</vt:lpstr>
      <vt:lpstr>Wingdings 2</vt:lpstr>
      <vt:lpstr>View</vt:lpstr>
      <vt:lpstr>Office Theme</vt:lpstr>
      <vt:lpstr>1_Office Theme</vt:lpstr>
      <vt:lpstr>How can TCPro help you?</vt:lpstr>
      <vt:lpstr>Modeling PBMCs in an Assay Well</vt:lpstr>
      <vt:lpstr>PBMC Types and Cell Fate Modeling in a Well</vt:lpstr>
      <vt:lpstr>Chen Model  Heavily Influenced The  Antigen Presentation Mechanism  in TCPro</vt:lpstr>
      <vt:lpstr>Antigen Presentation Modeling</vt:lpstr>
      <vt:lpstr>Cell Behavior Modeling</vt:lpstr>
      <vt:lpstr>Example Cell Counts for the Two Assay Types</vt:lpstr>
      <vt:lpstr>Overall Workflow for Modeling Patient A’s  Immune Response to Drug B</vt:lpstr>
      <vt:lpstr>Predicting Immunogenicity Risk of a Patient Cohort with TCPro</vt:lpstr>
      <vt:lpstr>Sources of Variation in TCPro Predictions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TCPro: a novel model describing  the ex vivo immune response to therapeutic proteins and its  use for assigning immunogenicity risk  </dc:title>
  <dc:creator>Yogurtcu, Osman</dc:creator>
  <cp:lastModifiedBy>Yogurtcu, Osman</cp:lastModifiedBy>
  <cp:revision>30</cp:revision>
  <dcterms:created xsi:type="dcterms:W3CDTF">2021-02-24T15:40:24Z</dcterms:created>
  <dcterms:modified xsi:type="dcterms:W3CDTF">2021-02-25T13:53:57Z</dcterms:modified>
</cp:coreProperties>
</file>